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7"/>
  </p:notesMasterIdLst>
  <p:sldIdLst>
    <p:sldId id="256" r:id="rId2"/>
    <p:sldId id="936" r:id="rId3"/>
    <p:sldId id="2662" r:id="rId4"/>
    <p:sldId id="2661" r:id="rId5"/>
    <p:sldId id="2663" r:id="rId6"/>
    <p:sldId id="2664" r:id="rId7"/>
    <p:sldId id="2665" r:id="rId8"/>
    <p:sldId id="2666" r:id="rId9"/>
    <p:sldId id="2667" r:id="rId10"/>
    <p:sldId id="2668" r:id="rId11"/>
    <p:sldId id="2669" r:id="rId12"/>
    <p:sldId id="2670" r:id="rId13"/>
    <p:sldId id="2675" r:id="rId14"/>
    <p:sldId id="2676" r:id="rId15"/>
    <p:sldId id="2677" r:id="rId16"/>
    <p:sldId id="2678" r:id="rId17"/>
    <p:sldId id="2680" r:id="rId18"/>
    <p:sldId id="2681" r:id="rId19"/>
    <p:sldId id="2682" r:id="rId20"/>
    <p:sldId id="2683" r:id="rId21"/>
    <p:sldId id="2685" r:id="rId22"/>
    <p:sldId id="2687" r:id="rId23"/>
    <p:sldId id="2691" r:id="rId24"/>
    <p:sldId id="2698" r:id="rId25"/>
    <p:sldId id="2697" r:id="rId26"/>
    <p:sldId id="2618" r:id="rId27"/>
    <p:sldId id="2636" r:id="rId28"/>
    <p:sldId id="2637" r:id="rId29"/>
    <p:sldId id="2638" r:id="rId30"/>
    <p:sldId id="2643" r:id="rId31"/>
    <p:sldId id="2645" r:id="rId32"/>
    <p:sldId id="2646" r:id="rId33"/>
    <p:sldId id="2647" r:id="rId34"/>
    <p:sldId id="2102" r:id="rId35"/>
    <p:sldId id="2100" r:id="rId36"/>
  </p:sldIdLst>
  <p:sldSz cx="18288000" cy="10287000"/>
  <p:notesSz cx="6858000" cy="9144000"/>
  <p:embeddedFontLst>
    <p:embeddedFont>
      <p:font typeface="Montserrat" panose="00000500000000000000" pitchFamily="2" charset="-52"/>
      <p:regular r:id="rId38"/>
      <p:bold r:id="rId39"/>
      <p:italic r:id="rId40"/>
      <p:boldItalic r:id="rId41"/>
    </p:embeddedFont>
    <p:embeddedFont>
      <p:font typeface="Open Sans Light" panose="020B0306030504020204" pitchFamily="34" charset="0"/>
      <p:regular r:id="rId42"/>
      <p:italic r:id="rId4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57" d="100"/>
          <a:sy n="57" d="100"/>
        </p:scale>
        <p:origin x="74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2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5.fntdata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font" Target="fonts/font3.fntdata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6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1.fntdata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font" Target="fonts/font4.fntdata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EC11439-92F8-4B27-B44B-140B0198E8B0}" type="doc">
      <dgm:prSet loTypeId="urn:microsoft.com/office/officeart/2005/8/layout/vProcess5" loCatId="process" qsTypeId="urn:microsoft.com/office/officeart/2005/8/quickstyle/simple1" qsCatId="simple" csTypeId="urn:microsoft.com/office/officeart/2005/8/colors/accent5_2" csCatId="accent5" phldr="1"/>
      <dgm:spPr/>
      <dgm:t>
        <a:bodyPr/>
        <a:lstStyle/>
        <a:p>
          <a:endParaRPr lang="ru-RU"/>
        </a:p>
      </dgm:t>
    </dgm:pt>
    <dgm:pt modelId="{E511751E-2A5A-495B-9F44-CB0496E20C32}">
      <dgm:prSet phldrT="[Текст]"/>
      <dgm:spPr>
        <a:solidFill>
          <a:srgbClr val="64278F"/>
        </a:solidFill>
      </dgm:spPr>
      <dgm:t>
        <a:bodyPr/>
        <a:lstStyle/>
        <a:p>
          <a:r>
            <a:rPr lang="ru-RU" dirty="0">
              <a:latin typeface="Montserrat" panose="00000500000000000000" pitchFamily="2" charset="-52"/>
              <a:ea typeface="Calibri" panose="020F0502020204030204" pitchFamily="34" charset="0"/>
              <a:cs typeface="Calibri" panose="020F0502020204030204" pitchFamily="34" charset="0"/>
            </a:rPr>
            <a:t>Проектирование каркаса</a:t>
          </a:r>
        </a:p>
      </dgm:t>
    </dgm:pt>
    <dgm:pt modelId="{B49F0540-0D85-45B6-A6F0-9941E49BBEC9}" type="parTrans" cxnId="{95A0B8A7-5226-47C2-8BE4-3841BE6AD098}">
      <dgm:prSet/>
      <dgm:spPr/>
      <dgm:t>
        <a:bodyPr/>
        <a:lstStyle/>
        <a:p>
          <a:endParaRPr lang="ru-RU">
            <a:latin typeface="Montserrat" panose="00000500000000000000" pitchFamily="2" charset="-52"/>
          </a:endParaRPr>
        </a:p>
      </dgm:t>
    </dgm:pt>
    <dgm:pt modelId="{499A4EFD-FD19-4FD5-A819-FA7386299EC1}" type="sibTrans" cxnId="{95A0B8A7-5226-47C2-8BE4-3841BE6AD098}">
      <dgm:prSet/>
      <dgm:spPr/>
      <dgm:t>
        <a:bodyPr/>
        <a:lstStyle/>
        <a:p>
          <a:endParaRPr lang="ru-RU">
            <a:latin typeface="Montserrat" panose="00000500000000000000" pitchFamily="2" charset="-52"/>
          </a:endParaRPr>
        </a:p>
      </dgm:t>
    </dgm:pt>
    <dgm:pt modelId="{714EBDFA-8374-42D4-B012-A8BC0C6C0F41}">
      <dgm:prSet phldrT="[Текст]"/>
      <dgm:spPr>
        <a:solidFill>
          <a:srgbClr val="64278F"/>
        </a:solidFill>
      </dgm:spPr>
      <dgm:t>
        <a:bodyPr/>
        <a:lstStyle/>
        <a:p>
          <a:r>
            <a:rPr lang="ru-RU" dirty="0">
              <a:latin typeface="Montserrat" panose="00000500000000000000" pitchFamily="2" charset="-52"/>
              <a:ea typeface="Calibri" panose="020F0502020204030204" pitchFamily="34" charset="0"/>
              <a:cs typeface="Calibri" panose="020F0502020204030204" pitchFamily="34" charset="0"/>
            </a:rPr>
            <a:t>Доработка каркаса</a:t>
          </a:r>
        </a:p>
      </dgm:t>
    </dgm:pt>
    <dgm:pt modelId="{473E5FD6-25B9-4B9B-A8EC-BEBA5FD1560E}" type="parTrans" cxnId="{C3445DBD-598A-4F15-B50E-B2EEA4BA91C4}">
      <dgm:prSet/>
      <dgm:spPr/>
      <dgm:t>
        <a:bodyPr/>
        <a:lstStyle/>
        <a:p>
          <a:endParaRPr lang="ru-RU">
            <a:latin typeface="Montserrat" panose="00000500000000000000" pitchFamily="2" charset="-52"/>
          </a:endParaRPr>
        </a:p>
      </dgm:t>
    </dgm:pt>
    <dgm:pt modelId="{756A3FE8-A695-4EFF-9913-B57667C1C570}" type="sibTrans" cxnId="{C3445DBD-598A-4F15-B50E-B2EEA4BA91C4}">
      <dgm:prSet/>
      <dgm:spPr/>
      <dgm:t>
        <a:bodyPr/>
        <a:lstStyle/>
        <a:p>
          <a:endParaRPr lang="ru-RU">
            <a:latin typeface="Montserrat" panose="00000500000000000000" pitchFamily="2" charset="-52"/>
          </a:endParaRPr>
        </a:p>
      </dgm:t>
    </dgm:pt>
    <dgm:pt modelId="{20CB626F-B77C-4F18-AB38-90615951F6D5}">
      <dgm:prSet phldrT="[Текст]"/>
      <dgm:spPr>
        <a:solidFill>
          <a:srgbClr val="64278F"/>
        </a:solidFill>
      </dgm:spPr>
      <dgm:t>
        <a:bodyPr/>
        <a:lstStyle/>
        <a:p>
          <a:r>
            <a:rPr lang="ru-RU" dirty="0">
              <a:latin typeface="Montserrat" panose="00000500000000000000" pitchFamily="2" charset="-52"/>
              <a:ea typeface="Calibri" panose="020F0502020204030204" pitchFamily="34" charset="0"/>
              <a:cs typeface="Calibri" panose="020F0502020204030204" pitchFamily="34" charset="0"/>
            </a:rPr>
            <a:t>Генерация профилей</a:t>
          </a:r>
        </a:p>
      </dgm:t>
    </dgm:pt>
    <dgm:pt modelId="{C148D6FB-2E34-4DAA-9190-C4E5AC47B493}" type="parTrans" cxnId="{47C6B3DC-7AFE-41CA-BF7F-197AA5E1FC53}">
      <dgm:prSet/>
      <dgm:spPr/>
      <dgm:t>
        <a:bodyPr/>
        <a:lstStyle/>
        <a:p>
          <a:endParaRPr lang="ru-RU">
            <a:latin typeface="Montserrat" panose="00000500000000000000" pitchFamily="2" charset="-52"/>
          </a:endParaRPr>
        </a:p>
      </dgm:t>
    </dgm:pt>
    <dgm:pt modelId="{B0BB675B-B7EF-4A17-8A3F-D3911522EC93}" type="sibTrans" cxnId="{47C6B3DC-7AFE-41CA-BF7F-197AA5E1FC53}">
      <dgm:prSet/>
      <dgm:spPr/>
      <dgm:t>
        <a:bodyPr/>
        <a:lstStyle/>
        <a:p>
          <a:endParaRPr lang="ru-RU">
            <a:latin typeface="Montserrat" panose="00000500000000000000" pitchFamily="2" charset="-52"/>
          </a:endParaRPr>
        </a:p>
      </dgm:t>
    </dgm:pt>
    <dgm:pt modelId="{B7099E49-641E-4FEA-9226-A8D1B60E669C}">
      <dgm:prSet phldrT="[Текст]"/>
      <dgm:spPr>
        <a:solidFill>
          <a:srgbClr val="64278F"/>
        </a:solidFill>
      </dgm:spPr>
      <dgm:t>
        <a:bodyPr/>
        <a:lstStyle/>
        <a:p>
          <a:r>
            <a:rPr lang="ru-RU" dirty="0">
              <a:latin typeface="Montserrat" panose="00000500000000000000" pitchFamily="2" charset="-52"/>
              <a:ea typeface="Calibri" panose="020F0502020204030204" pitchFamily="34" charset="0"/>
              <a:cs typeface="Calibri" panose="020F0502020204030204" pitchFamily="34" charset="0"/>
            </a:rPr>
            <a:t>Подрезка профилей и детали</a:t>
          </a:r>
        </a:p>
      </dgm:t>
    </dgm:pt>
    <dgm:pt modelId="{D9176D2D-5896-4582-82CC-71D04150BD54}" type="parTrans" cxnId="{BBE42A62-247A-449A-9052-1D0E3DA197A1}">
      <dgm:prSet/>
      <dgm:spPr/>
      <dgm:t>
        <a:bodyPr/>
        <a:lstStyle/>
        <a:p>
          <a:endParaRPr lang="ru-RU">
            <a:latin typeface="Montserrat" panose="00000500000000000000" pitchFamily="2" charset="-52"/>
          </a:endParaRPr>
        </a:p>
      </dgm:t>
    </dgm:pt>
    <dgm:pt modelId="{B5A34185-CBB3-420E-AF33-353A9611F75B}" type="sibTrans" cxnId="{BBE42A62-247A-449A-9052-1D0E3DA197A1}">
      <dgm:prSet/>
      <dgm:spPr/>
      <dgm:t>
        <a:bodyPr/>
        <a:lstStyle/>
        <a:p>
          <a:endParaRPr lang="ru-RU">
            <a:latin typeface="Montserrat" panose="00000500000000000000" pitchFamily="2" charset="-52"/>
          </a:endParaRPr>
        </a:p>
      </dgm:t>
    </dgm:pt>
    <dgm:pt modelId="{B75B65D6-C9D8-486F-B7B3-AABBA9F042C4}">
      <dgm:prSet phldrT="[Текст]"/>
      <dgm:spPr>
        <a:solidFill>
          <a:srgbClr val="64278F"/>
        </a:solidFill>
      </dgm:spPr>
      <dgm:t>
        <a:bodyPr/>
        <a:lstStyle/>
        <a:p>
          <a:r>
            <a:rPr lang="ru-RU" dirty="0">
              <a:latin typeface="Montserrat" panose="00000500000000000000" pitchFamily="2" charset="-52"/>
              <a:ea typeface="Calibri" panose="020F0502020204030204" pitchFamily="34" charset="0"/>
              <a:cs typeface="Calibri" panose="020F0502020204030204" pitchFamily="34" charset="0"/>
            </a:rPr>
            <a:t>Сварка</a:t>
          </a:r>
        </a:p>
      </dgm:t>
    </dgm:pt>
    <dgm:pt modelId="{274E65E8-EEB5-451C-A9AF-BF5847918A7F}" type="parTrans" cxnId="{B026ABD3-7D6C-4669-87CE-34064EB9B4B2}">
      <dgm:prSet/>
      <dgm:spPr/>
      <dgm:t>
        <a:bodyPr/>
        <a:lstStyle/>
        <a:p>
          <a:endParaRPr lang="ru-RU">
            <a:latin typeface="Montserrat" panose="00000500000000000000" pitchFamily="2" charset="-52"/>
          </a:endParaRPr>
        </a:p>
      </dgm:t>
    </dgm:pt>
    <dgm:pt modelId="{75E04910-C952-4F93-9552-0E5A7C011A5B}" type="sibTrans" cxnId="{B026ABD3-7D6C-4669-87CE-34064EB9B4B2}">
      <dgm:prSet/>
      <dgm:spPr/>
      <dgm:t>
        <a:bodyPr/>
        <a:lstStyle/>
        <a:p>
          <a:endParaRPr lang="ru-RU">
            <a:latin typeface="Montserrat" panose="00000500000000000000" pitchFamily="2" charset="-52"/>
          </a:endParaRPr>
        </a:p>
      </dgm:t>
    </dgm:pt>
    <dgm:pt modelId="{78143756-5409-4937-BBD8-55E2C7B91DB0}" type="pres">
      <dgm:prSet presAssocID="{DEC11439-92F8-4B27-B44B-140B0198E8B0}" presName="outerComposite" presStyleCnt="0">
        <dgm:presLayoutVars>
          <dgm:chMax val="5"/>
          <dgm:dir/>
          <dgm:resizeHandles val="exact"/>
        </dgm:presLayoutVars>
      </dgm:prSet>
      <dgm:spPr/>
    </dgm:pt>
    <dgm:pt modelId="{8C4C0333-72D9-4C79-998B-5D9B5FDAD8E7}" type="pres">
      <dgm:prSet presAssocID="{DEC11439-92F8-4B27-B44B-140B0198E8B0}" presName="dummyMaxCanvas" presStyleCnt="0">
        <dgm:presLayoutVars/>
      </dgm:prSet>
      <dgm:spPr/>
    </dgm:pt>
    <dgm:pt modelId="{6942F1FD-C194-4D1A-8FDD-E684FE4FCC90}" type="pres">
      <dgm:prSet presAssocID="{DEC11439-92F8-4B27-B44B-140B0198E8B0}" presName="FiveNodes_1" presStyleLbl="node1" presStyleIdx="0" presStyleCnt="5">
        <dgm:presLayoutVars>
          <dgm:bulletEnabled val="1"/>
        </dgm:presLayoutVars>
      </dgm:prSet>
      <dgm:spPr/>
    </dgm:pt>
    <dgm:pt modelId="{9B838DCF-2105-4056-8DDA-242498D116A0}" type="pres">
      <dgm:prSet presAssocID="{DEC11439-92F8-4B27-B44B-140B0198E8B0}" presName="FiveNodes_2" presStyleLbl="node1" presStyleIdx="1" presStyleCnt="5">
        <dgm:presLayoutVars>
          <dgm:bulletEnabled val="1"/>
        </dgm:presLayoutVars>
      </dgm:prSet>
      <dgm:spPr/>
    </dgm:pt>
    <dgm:pt modelId="{D717F44E-06B5-43FC-892C-537518612E1B}" type="pres">
      <dgm:prSet presAssocID="{DEC11439-92F8-4B27-B44B-140B0198E8B0}" presName="FiveNodes_3" presStyleLbl="node1" presStyleIdx="2" presStyleCnt="5">
        <dgm:presLayoutVars>
          <dgm:bulletEnabled val="1"/>
        </dgm:presLayoutVars>
      </dgm:prSet>
      <dgm:spPr/>
    </dgm:pt>
    <dgm:pt modelId="{C289CAD7-95F8-4C59-A04F-B5441B9239CA}" type="pres">
      <dgm:prSet presAssocID="{DEC11439-92F8-4B27-B44B-140B0198E8B0}" presName="FiveNodes_4" presStyleLbl="node1" presStyleIdx="3" presStyleCnt="5">
        <dgm:presLayoutVars>
          <dgm:bulletEnabled val="1"/>
        </dgm:presLayoutVars>
      </dgm:prSet>
      <dgm:spPr/>
    </dgm:pt>
    <dgm:pt modelId="{EAA2865C-B060-4ABA-839F-EA8EDD76A786}" type="pres">
      <dgm:prSet presAssocID="{DEC11439-92F8-4B27-B44B-140B0198E8B0}" presName="FiveNodes_5" presStyleLbl="node1" presStyleIdx="4" presStyleCnt="5">
        <dgm:presLayoutVars>
          <dgm:bulletEnabled val="1"/>
        </dgm:presLayoutVars>
      </dgm:prSet>
      <dgm:spPr/>
    </dgm:pt>
    <dgm:pt modelId="{A74B28D9-96FA-4EBB-BB14-793960B3AA92}" type="pres">
      <dgm:prSet presAssocID="{DEC11439-92F8-4B27-B44B-140B0198E8B0}" presName="FiveConn_1-2" presStyleLbl="fgAccFollowNode1" presStyleIdx="0" presStyleCnt="4">
        <dgm:presLayoutVars>
          <dgm:bulletEnabled val="1"/>
        </dgm:presLayoutVars>
      </dgm:prSet>
      <dgm:spPr/>
    </dgm:pt>
    <dgm:pt modelId="{7D843647-467B-4254-96D0-0A4FBF27CAD7}" type="pres">
      <dgm:prSet presAssocID="{DEC11439-92F8-4B27-B44B-140B0198E8B0}" presName="FiveConn_2-3" presStyleLbl="fgAccFollowNode1" presStyleIdx="1" presStyleCnt="4">
        <dgm:presLayoutVars>
          <dgm:bulletEnabled val="1"/>
        </dgm:presLayoutVars>
      </dgm:prSet>
      <dgm:spPr/>
    </dgm:pt>
    <dgm:pt modelId="{79AB4B69-EE7E-46CB-A1CF-2ADEA0D4287A}" type="pres">
      <dgm:prSet presAssocID="{DEC11439-92F8-4B27-B44B-140B0198E8B0}" presName="FiveConn_3-4" presStyleLbl="fgAccFollowNode1" presStyleIdx="2" presStyleCnt="4">
        <dgm:presLayoutVars>
          <dgm:bulletEnabled val="1"/>
        </dgm:presLayoutVars>
      </dgm:prSet>
      <dgm:spPr/>
    </dgm:pt>
    <dgm:pt modelId="{1B4DA5FB-2B84-4825-8B19-A30BCB9706A4}" type="pres">
      <dgm:prSet presAssocID="{DEC11439-92F8-4B27-B44B-140B0198E8B0}" presName="FiveConn_4-5" presStyleLbl="fgAccFollowNode1" presStyleIdx="3" presStyleCnt="4">
        <dgm:presLayoutVars>
          <dgm:bulletEnabled val="1"/>
        </dgm:presLayoutVars>
      </dgm:prSet>
      <dgm:spPr/>
    </dgm:pt>
    <dgm:pt modelId="{67E228A4-2BF8-4BA5-9A66-40F7C5150E23}" type="pres">
      <dgm:prSet presAssocID="{DEC11439-92F8-4B27-B44B-140B0198E8B0}" presName="FiveNodes_1_text" presStyleLbl="node1" presStyleIdx="4" presStyleCnt="5">
        <dgm:presLayoutVars>
          <dgm:bulletEnabled val="1"/>
        </dgm:presLayoutVars>
      </dgm:prSet>
      <dgm:spPr/>
    </dgm:pt>
    <dgm:pt modelId="{AF759D41-467E-4566-BA8F-F00171301270}" type="pres">
      <dgm:prSet presAssocID="{DEC11439-92F8-4B27-B44B-140B0198E8B0}" presName="FiveNodes_2_text" presStyleLbl="node1" presStyleIdx="4" presStyleCnt="5">
        <dgm:presLayoutVars>
          <dgm:bulletEnabled val="1"/>
        </dgm:presLayoutVars>
      </dgm:prSet>
      <dgm:spPr/>
    </dgm:pt>
    <dgm:pt modelId="{B5732B6D-2D51-417B-9EFC-069171F923A3}" type="pres">
      <dgm:prSet presAssocID="{DEC11439-92F8-4B27-B44B-140B0198E8B0}" presName="FiveNodes_3_text" presStyleLbl="node1" presStyleIdx="4" presStyleCnt="5">
        <dgm:presLayoutVars>
          <dgm:bulletEnabled val="1"/>
        </dgm:presLayoutVars>
      </dgm:prSet>
      <dgm:spPr/>
    </dgm:pt>
    <dgm:pt modelId="{DB17DA9F-339D-4E75-A4AC-08FD3DBF7719}" type="pres">
      <dgm:prSet presAssocID="{DEC11439-92F8-4B27-B44B-140B0198E8B0}" presName="FiveNodes_4_text" presStyleLbl="node1" presStyleIdx="4" presStyleCnt="5">
        <dgm:presLayoutVars>
          <dgm:bulletEnabled val="1"/>
        </dgm:presLayoutVars>
      </dgm:prSet>
      <dgm:spPr/>
    </dgm:pt>
    <dgm:pt modelId="{978BFE95-7D80-420C-B967-B63720DAF4F8}" type="pres">
      <dgm:prSet presAssocID="{DEC11439-92F8-4B27-B44B-140B0198E8B0}" presName="FiveNodes_5_text" presStyleLbl="node1" presStyleIdx="4" presStyleCnt="5">
        <dgm:presLayoutVars>
          <dgm:bulletEnabled val="1"/>
        </dgm:presLayoutVars>
      </dgm:prSet>
      <dgm:spPr/>
    </dgm:pt>
  </dgm:ptLst>
  <dgm:cxnLst>
    <dgm:cxn modelId="{14BAFA13-363B-421B-887B-B20064EA616C}" type="presOf" srcId="{714EBDFA-8374-42D4-B012-A8BC0C6C0F41}" destId="{AF759D41-467E-4566-BA8F-F00171301270}" srcOrd="1" destOrd="0" presId="urn:microsoft.com/office/officeart/2005/8/layout/vProcess5"/>
    <dgm:cxn modelId="{0F7F302C-4035-49D1-A136-0DC5A376C735}" type="presOf" srcId="{B0BB675B-B7EF-4A17-8A3F-D3911522EC93}" destId="{79AB4B69-EE7E-46CB-A1CF-2ADEA0D4287A}" srcOrd="0" destOrd="0" presId="urn:microsoft.com/office/officeart/2005/8/layout/vProcess5"/>
    <dgm:cxn modelId="{BBE42A62-247A-449A-9052-1D0E3DA197A1}" srcId="{DEC11439-92F8-4B27-B44B-140B0198E8B0}" destId="{B7099E49-641E-4FEA-9226-A8D1B60E669C}" srcOrd="3" destOrd="0" parTransId="{D9176D2D-5896-4582-82CC-71D04150BD54}" sibTransId="{B5A34185-CBB3-420E-AF33-353A9611F75B}"/>
    <dgm:cxn modelId="{E21D6165-C984-42BD-9FF8-1D3D48706DF1}" type="presOf" srcId="{20CB626F-B77C-4F18-AB38-90615951F6D5}" destId="{D717F44E-06B5-43FC-892C-537518612E1B}" srcOrd="0" destOrd="0" presId="urn:microsoft.com/office/officeart/2005/8/layout/vProcess5"/>
    <dgm:cxn modelId="{F6A05945-8402-4E9A-9082-A9860932FDFE}" type="presOf" srcId="{B75B65D6-C9D8-486F-B7B3-AABBA9F042C4}" destId="{EAA2865C-B060-4ABA-839F-EA8EDD76A786}" srcOrd="0" destOrd="0" presId="urn:microsoft.com/office/officeart/2005/8/layout/vProcess5"/>
    <dgm:cxn modelId="{5C1E1D49-2BC1-4E1E-BBEE-CD8927F03E75}" type="presOf" srcId="{756A3FE8-A695-4EFF-9913-B57667C1C570}" destId="{7D843647-467B-4254-96D0-0A4FBF27CAD7}" srcOrd="0" destOrd="0" presId="urn:microsoft.com/office/officeart/2005/8/layout/vProcess5"/>
    <dgm:cxn modelId="{D553D298-C060-4045-B300-D477278A33BC}" type="presOf" srcId="{B7099E49-641E-4FEA-9226-A8D1B60E669C}" destId="{DB17DA9F-339D-4E75-A4AC-08FD3DBF7719}" srcOrd="1" destOrd="0" presId="urn:microsoft.com/office/officeart/2005/8/layout/vProcess5"/>
    <dgm:cxn modelId="{816FDAA5-3549-487E-8479-A71A81D914C6}" type="presOf" srcId="{B5A34185-CBB3-420E-AF33-353A9611F75B}" destId="{1B4DA5FB-2B84-4825-8B19-A30BCB9706A4}" srcOrd="0" destOrd="0" presId="urn:microsoft.com/office/officeart/2005/8/layout/vProcess5"/>
    <dgm:cxn modelId="{95A0B8A7-5226-47C2-8BE4-3841BE6AD098}" srcId="{DEC11439-92F8-4B27-B44B-140B0198E8B0}" destId="{E511751E-2A5A-495B-9F44-CB0496E20C32}" srcOrd="0" destOrd="0" parTransId="{B49F0540-0D85-45B6-A6F0-9941E49BBEC9}" sibTransId="{499A4EFD-FD19-4FD5-A819-FA7386299EC1}"/>
    <dgm:cxn modelId="{6420DBA9-3B48-46B4-92B7-A8B963459D5C}" type="presOf" srcId="{20CB626F-B77C-4F18-AB38-90615951F6D5}" destId="{B5732B6D-2D51-417B-9EFC-069171F923A3}" srcOrd="1" destOrd="0" presId="urn:microsoft.com/office/officeart/2005/8/layout/vProcess5"/>
    <dgm:cxn modelId="{4D7B21B0-4FD1-456C-885D-8E10E25D641E}" type="presOf" srcId="{E511751E-2A5A-495B-9F44-CB0496E20C32}" destId="{6942F1FD-C194-4D1A-8FDD-E684FE4FCC90}" srcOrd="0" destOrd="0" presId="urn:microsoft.com/office/officeart/2005/8/layout/vProcess5"/>
    <dgm:cxn modelId="{C3445DBD-598A-4F15-B50E-B2EEA4BA91C4}" srcId="{DEC11439-92F8-4B27-B44B-140B0198E8B0}" destId="{714EBDFA-8374-42D4-B012-A8BC0C6C0F41}" srcOrd="1" destOrd="0" parTransId="{473E5FD6-25B9-4B9B-A8EC-BEBA5FD1560E}" sibTransId="{756A3FE8-A695-4EFF-9913-B57667C1C570}"/>
    <dgm:cxn modelId="{E929EFBE-C5BC-4DB9-97FB-DAC2E2224C89}" type="presOf" srcId="{E511751E-2A5A-495B-9F44-CB0496E20C32}" destId="{67E228A4-2BF8-4BA5-9A66-40F7C5150E23}" srcOrd="1" destOrd="0" presId="urn:microsoft.com/office/officeart/2005/8/layout/vProcess5"/>
    <dgm:cxn modelId="{5B9249C6-A13F-440B-A474-E5BCDCA01E33}" type="presOf" srcId="{499A4EFD-FD19-4FD5-A819-FA7386299EC1}" destId="{A74B28D9-96FA-4EBB-BB14-793960B3AA92}" srcOrd="0" destOrd="0" presId="urn:microsoft.com/office/officeart/2005/8/layout/vProcess5"/>
    <dgm:cxn modelId="{AA548ECC-4586-495C-BF0E-FF5B9A6A1FA8}" type="presOf" srcId="{B7099E49-641E-4FEA-9226-A8D1B60E669C}" destId="{C289CAD7-95F8-4C59-A04F-B5441B9239CA}" srcOrd="0" destOrd="0" presId="urn:microsoft.com/office/officeart/2005/8/layout/vProcess5"/>
    <dgm:cxn modelId="{B026ABD3-7D6C-4669-87CE-34064EB9B4B2}" srcId="{DEC11439-92F8-4B27-B44B-140B0198E8B0}" destId="{B75B65D6-C9D8-486F-B7B3-AABBA9F042C4}" srcOrd="4" destOrd="0" parTransId="{274E65E8-EEB5-451C-A9AF-BF5847918A7F}" sibTransId="{75E04910-C952-4F93-9552-0E5A7C011A5B}"/>
    <dgm:cxn modelId="{63647DD5-FA1A-4CF2-8A31-73D1F573200D}" type="presOf" srcId="{714EBDFA-8374-42D4-B012-A8BC0C6C0F41}" destId="{9B838DCF-2105-4056-8DDA-242498D116A0}" srcOrd="0" destOrd="0" presId="urn:microsoft.com/office/officeart/2005/8/layout/vProcess5"/>
    <dgm:cxn modelId="{47C6B3DC-7AFE-41CA-BF7F-197AA5E1FC53}" srcId="{DEC11439-92F8-4B27-B44B-140B0198E8B0}" destId="{20CB626F-B77C-4F18-AB38-90615951F6D5}" srcOrd="2" destOrd="0" parTransId="{C148D6FB-2E34-4DAA-9190-C4E5AC47B493}" sibTransId="{B0BB675B-B7EF-4A17-8A3F-D3911522EC93}"/>
    <dgm:cxn modelId="{726D66E0-6803-441C-B8EF-44F10F511F27}" type="presOf" srcId="{DEC11439-92F8-4B27-B44B-140B0198E8B0}" destId="{78143756-5409-4937-BBD8-55E2C7B91DB0}" srcOrd="0" destOrd="0" presId="urn:microsoft.com/office/officeart/2005/8/layout/vProcess5"/>
    <dgm:cxn modelId="{2FA37FFA-9DBA-435E-AE23-435DBE72C582}" type="presOf" srcId="{B75B65D6-C9D8-486F-B7B3-AABBA9F042C4}" destId="{978BFE95-7D80-420C-B967-B63720DAF4F8}" srcOrd="1" destOrd="0" presId="urn:microsoft.com/office/officeart/2005/8/layout/vProcess5"/>
    <dgm:cxn modelId="{DDE70137-B368-4FA5-B1AF-3D52CDA2E7C8}" type="presParOf" srcId="{78143756-5409-4937-BBD8-55E2C7B91DB0}" destId="{8C4C0333-72D9-4C79-998B-5D9B5FDAD8E7}" srcOrd="0" destOrd="0" presId="urn:microsoft.com/office/officeart/2005/8/layout/vProcess5"/>
    <dgm:cxn modelId="{B69B6D81-F2F9-4DA2-91B1-2E6B4AEF59B9}" type="presParOf" srcId="{78143756-5409-4937-BBD8-55E2C7B91DB0}" destId="{6942F1FD-C194-4D1A-8FDD-E684FE4FCC90}" srcOrd="1" destOrd="0" presId="urn:microsoft.com/office/officeart/2005/8/layout/vProcess5"/>
    <dgm:cxn modelId="{593763F4-8896-4204-8EE3-B33B3046D54C}" type="presParOf" srcId="{78143756-5409-4937-BBD8-55E2C7B91DB0}" destId="{9B838DCF-2105-4056-8DDA-242498D116A0}" srcOrd="2" destOrd="0" presId="urn:microsoft.com/office/officeart/2005/8/layout/vProcess5"/>
    <dgm:cxn modelId="{AC1E4328-3547-4AD7-B4DE-E8AD72E206A2}" type="presParOf" srcId="{78143756-5409-4937-BBD8-55E2C7B91DB0}" destId="{D717F44E-06B5-43FC-892C-537518612E1B}" srcOrd="3" destOrd="0" presId="urn:microsoft.com/office/officeart/2005/8/layout/vProcess5"/>
    <dgm:cxn modelId="{87FDB48C-7E1D-479C-9AD1-7CD08E0B4485}" type="presParOf" srcId="{78143756-5409-4937-BBD8-55E2C7B91DB0}" destId="{C289CAD7-95F8-4C59-A04F-B5441B9239CA}" srcOrd="4" destOrd="0" presId="urn:microsoft.com/office/officeart/2005/8/layout/vProcess5"/>
    <dgm:cxn modelId="{A1317C9F-91F4-467F-BE39-F0C35541188B}" type="presParOf" srcId="{78143756-5409-4937-BBD8-55E2C7B91DB0}" destId="{EAA2865C-B060-4ABA-839F-EA8EDD76A786}" srcOrd="5" destOrd="0" presId="urn:microsoft.com/office/officeart/2005/8/layout/vProcess5"/>
    <dgm:cxn modelId="{7BDC2C97-6184-4876-ABEB-E71982526BE7}" type="presParOf" srcId="{78143756-5409-4937-BBD8-55E2C7B91DB0}" destId="{A74B28D9-96FA-4EBB-BB14-793960B3AA92}" srcOrd="6" destOrd="0" presId="urn:microsoft.com/office/officeart/2005/8/layout/vProcess5"/>
    <dgm:cxn modelId="{D6C004E3-54A2-4CA4-977D-5C7EE8A9D3CB}" type="presParOf" srcId="{78143756-5409-4937-BBD8-55E2C7B91DB0}" destId="{7D843647-467B-4254-96D0-0A4FBF27CAD7}" srcOrd="7" destOrd="0" presId="urn:microsoft.com/office/officeart/2005/8/layout/vProcess5"/>
    <dgm:cxn modelId="{5CBFEAED-73F5-4474-AC7E-091C0F0642D5}" type="presParOf" srcId="{78143756-5409-4937-BBD8-55E2C7B91DB0}" destId="{79AB4B69-EE7E-46CB-A1CF-2ADEA0D4287A}" srcOrd="8" destOrd="0" presId="urn:microsoft.com/office/officeart/2005/8/layout/vProcess5"/>
    <dgm:cxn modelId="{81235CE4-3A78-4791-A8F0-F7475E04F2A0}" type="presParOf" srcId="{78143756-5409-4937-BBD8-55E2C7B91DB0}" destId="{1B4DA5FB-2B84-4825-8B19-A30BCB9706A4}" srcOrd="9" destOrd="0" presId="urn:microsoft.com/office/officeart/2005/8/layout/vProcess5"/>
    <dgm:cxn modelId="{9BAAFFA4-DD91-430D-959A-F6066AD77E6E}" type="presParOf" srcId="{78143756-5409-4937-BBD8-55E2C7B91DB0}" destId="{67E228A4-2BF8-4BA5-9A66-40F7C5150E23}" srcOrd="10" destOrd="0" presId="urn:microsoft.com/office/officeart/2005/8/layout/vProcess5"/>
    <dgm:cxn modelId="{580EB315-55D5-45D5-9D13-0735142A0AE5}" type="presParOf" srcId="{78143756-5409-4937-BBD8-55E2C7B91DB0}" destId="{AF759D41-467E-4566-BA8F-F00171301270}" srcOrd="11" destOrd="0" presId="urn:microsoft.com/office/officeart/2005/8/layout/vProcess5"/>
    <dgm:cxn modelId="{82FEB87E-34C1-422F-9155-0493F3B2EDEE}" type="presParOf" srcId="{78143756-5409-4937-BBD8-55E2C7B91DB0}" destId="{B5732B6D-2D51-417B-9EFC-069171F923A3}" srcOrd="12" destOrd="0" presId="urn:microsoft.com/office/officeart/2005/8/layout/vProcess5"/>
    <dgm:cxn modelId="{56F7F82B-A720-4535-8E85-1FAC52EDFF88}" type="presParOf" srcId="{78143756-5409-4937-BBD8-55E2C7B91DB0}" destId="{DB17DA9F-339D-4E75-A4AC-08FD3DBF7719}" srcOrd="13" destOrd="0" presId="urn:microsoft.com/office/officeart/2005/8/layout/vProcess5"/>
    <dgm:cxn modelId="{DF444F20-EBC4-43FC-9016-BF825F575914}" type="presParOf" srcId="{78143756-5409-4937-BBD8-55E2C7B91DB0}" destId="{978BFE95-7D80-420C-B967-B63720DAF4F8}" srcOrd="14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EC11439-92F8-4B27-B44B-140B0198E8B0}" type="doc">
      <dgm:prSet loTypeId="urn:microsoft.com/office/officeart/2005/8/layout/vProcess5" loCatId="process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E511751E-2A5A-495B-9F44-CB0496E20C32}">
      <dgm:prSet phldrT="[Текст]"/>
      <dgm:spPr>
        <a:solidFill>
          <a:srgbClr val="311A61"/>
        </a:solidFill>
      </dgm:spPr>
      <dgm:t>
        <a:bodyPr/>
        <a:lstStyle/>
        <a:p>
          <a:r>
            <a:rPr lang="ru-RU" dirty="0">
              <a:latin typeface="Montserrat" panose="00000500000000000000" pitchFamily="2" charset="-52"/>
            </a:rPr>
            <a:t>Проектирование каркаса</a:t>
          </a:r>
        </a:p>
      </dgm:t>
    </dgm:pt>
    <dgm:pt modelId="{B49F0540-0D85-45B6-A6F0-9941E49BBEC9}" type="parTrans" cxnId="{95A0B8A7-5226-47C2-8BE4-3841BE6AD098}">
      <dgm:prSet/>
      <dgm:spPr/>
      <dgm:t>
        <a:bodyPr/>
        <a:lstStyle/>
        <a:p>
          <a:endParaRPr lang="ru-RU">
            <a:latin typeface="Montserrat" panose="00000500000000000000" pitchFamily="2" charset="-52"/>
          </a:endParaRPr>
        </a:p>
      </dgm:t>
    </dgm:pt>
    <dgm:pt modelId="{499A4EFD-FD19-4FD5-A819-FA7386299EC1}" type="sibTrans" cxnId="{95A0B8A7-5226-47C2-8BE4-3841BE6AD098}">
      <dgm:prSet/>
      <dgm:spPr/>
      <dgm:t>
        <a:bodyPr/>
        <a:lstStyle/>
        <a:p>
          <a:endParaRPr lang="ru-RU">
            <a:latin typeface="Montserrat" panose="00000500000000000000" pitchFamily="2" charset="-52"/>
          </a:endParaRPr>
        </a:p>
      </dgm:t>
    </dgm:pt>
    <dgm:pt modelId="{714EBDFA-8374-42D4-B012-A8BC0C6C0F41}">
      <dgm:prSet phldrT="[Текст]"/>
      <dgm:spPr>
        <a:solidFill>
          <a:srgbClr val="311A61"/>
        </a:solidFill>
      </dgm:spPr>
      <dgm:t>
        <a:bodyPr/>
        <a:lstStyle/>
        <a:p>
          <a:r>
            <a:rPr lang="ru-RU" dirty="0">
              <a:latin typeface="Montserrat" panose="00000500000000000000" pitchFamily="2" charset="-52"/>
            </a:rPr>
            <a:t>Доработка каркаса</a:t>
          </a:r>
        </a:p>
      </dgm:t>
    </dgm:pt>
    <dgm:pt modelId="{473E5FD6-25B9-4B9B-A8EC-BEBA5FD1560E}" type="parTrans" cxnId="{C3445DBD-598A-4F15-B50E-B2EEA4BA91C4}">
      <dgm:prSet/>
      <dgm:spPr/>
      <dgm:t>
        <a:bodyPr/>
        <a:lstStyle/>
        <a:p>
          <a:endParaRPr lang="ru-RU">
            <a:latin typeface="Montserrat" panose="00000500000000000000" pitchFamily="2" charset="-52"/>
          </a:endParaRPr>
        </a:p>
      </dgm:t>
    </dgm:pt>
    <dgm:pt modelId="{756A3FE8-A695-4EFF-9913-B57667C1C570}" type="sibTrans" cxnId="{C3445DBD-598A-4F15-B50E-B2EEA4BA91C4}">
      <dgm:prSet/>
      <dgm:spPr/>
      <dgm:t>
        <a:bodyPr/>
        <a:lstStyle/>
        <a:p>
          <a:endParaRPr lang="ru-RU">
            <a:latin typeface="Montserrat" panose="00000500000000000000" pitchFamily="2" charset="-52"/>
          </a:endParaRPr>
        </a:p>
      </dgm:t>
    </dgm:pt>
    <dgm:pt modelId="{20CB626F-B77C-4F18-AB38-90615951F6D5}">
      <dgm:prSet phldrT="[Текст]"/>
      <dgm:spPr>
        <a:solidFill>
          <a:srgbClr val="311A61"/>
        </a:solidFill>
      </dgm:spPr>
      <dgm:t>
        <a:bodyPr/>
        <a:lstStyle/>
        <a:p>
          <a:r>
            <a:rPr lang="ru-RU" dirty="0">
              <a:latin typeface="Montserrat" panose="00000500000000000000" pitchFamily="2" charset="-52"/>
            </a:rPr>
            <a:t>Генерация профилей</a:t>
          </a:r>
        </a:p>
      </dgm:t>
    </dgm:pt>
    <dgm:pt modelId="{C148D6FB-2E34-4DAA-9190-C4E5AC47B493}" type="parTrans" cxnId="{47C6B3DC-7AFE-41CA-BF7F-197AA5E1FC53}">
      <dgm:prSet/>
      <dgm:spPr/>
      <dgm:t>
        <a:bodyPr/>
        <a:lstStyle/>
        <a:p>
          <a:endParaRPr lang="ru-RU">
            <a:latin typeface="Montserrat" panose="00000500000000000000" pitchFamily="2" charset="-52"/>
          </a:endParaRPr>
        </a:p>
      </dgm:t>
    </dgm:pt>
    <dgm:pt modelId="{B0BB675B-B7EF-4A17-8A3F-D3911522EC93}" type="sibTrans" cxnId="{47C6B3DC-7AFE-41CA-BF7F-197AA5E1FC53}">
      <dgm:prSet/>
      <dgm:spPr/>
      <dgm:t>
        <a:bodyPr/>
        <a:lstStyle/>
        <a:p>
          <a:endParaRPr lang="ru-RU">
            <a:latin typeface="Montserrat" panose="00000500000000000000" pitchFamily="2" charset="-52"/>
          </a:endParaRPr>
        </a:p>
      </dgm:t>
    </dgm:pt>
    <dgm:pt modelId="{B7099E49-641E-4FEA-9226-A8D1B60E669C}">
      <dgm:prSet phldrT="[Текст]"/>
      <dgm:spPr>
        <a:solidFill>
          <a:srgbClr val="311A61"/>
        </a:solidFill>
      </dgm:spPr>
      <dgm:t>
        <a:bodyPr/>
        <a:lstStyle/>
        <a:p>
          <a:r>
            <a:rPr lang="ru-RU" dirty="0">
              <a:latin typeface="Montserrat" panose="00000500000000000000" pitchFamily="2" charset="-52"/>
            </a:rPr>
            <a:t>Редактирование узлов</a:t>
          </a:r>
        </a:p>
      </dgm:t>
    </dgm:pt>
    <dgm:pt modelId="{D9176D2D-5896-4582-82CC-71D04150BD54}" type="parTrans" cxnId="{BBE42A62-247A-449A-9052-1D0E3DA197A1}">
      <dgm:prSet/>
      <dgm:spPr/>
      <dgm:t>
        <a:bodyPr/>
        <a:lstStyle/>
        <a:p>
          <a:endParaRPr lang="ru-RU">
            <a:latin typeface="Montserrat" panose="00000500000000000000" pitchFamily="2" charset="-52"/>
          </a:endParaRPr>
        </a:p>
      </dgm:t>
    </dgm:pt>
    <dgm:pt modelId="{B5A34185-CBB3-420E-AF33-353A9611F75B}" type="sibTrans" cxnId="{BBE42A62-247A-449A-9052-1D0E3DA197A1}">
      <dgm:prSet/>
      <dgm:spPr/>
      <dgm:t>
        <a:bodyPr/>
        <a:lstStyle/>
        <a:p>
          <a:endParaRPr lang="ru-RU">
            <a:latin typeface="Montserrat" panose="00000500000000000000" pitchFamily="2" charset="-52"/>
          </a:endParaRPr>
        </a:p>
      </dgm:t>
    </dgm:pt>
    <dgm:pt modelId="{B75B65D6-C9D8-486F-B7B3-AABBA9F042C4}">
      <dgm:prSet phldrT="[Текст]"/>
      <dgm:spPr>
        <a:solidFill>
          <a:srgbClr val="311A61"/>
        </a:solidFill>
      </dgm:spPr>
      <dgm:t>
        <a:bodyPr/>
        <a:lstStyle/>
        <a:p>
          <a:r>
            <a:rPr lang="ru-RU" dirty="0">
              <a:latin typeface="Montserrat" panose="00000500000000000000" pitchFamily="2" charset="-52"/>
            </a:rPr>
            <a:t>Генерация крепежных соединений</a:t>
          </a:r>
        </a:p>
      </dgm:t>
    </dgm:pt>
    <dgm:pt modelId="{274E65E8-EEB5-451C-A9AF-BF5847918A7F}" type="parTrans" cxnId="{B026ABD3-7D6C-4669-87CE-34064EB9B4B2}">
      <dgm:prSet/>
      <dgm:spPr/>
      <dgm:t>
        <a:bodyPr/>
        <a:lstStyle/>
        <a:p>
          <a:endParaRPr lang="ru-RU">
            <a:latin typeface="Montserrat" panose="00000500000000000000" pitchFamily="2" charset="-52"/>
          </a:endParaRPr>
        </a:p>
      </dgm:t>
    </dgm:pt>
    <dgm:pt modelId="{75E04910-C952-4F93-9552-0E5A7C011A5B}" type="sibTrans" cxnId="{B026ABD3-7D6C-4669-87CE-34064EB9B4B2}">
      <dgm:prSet/>
      <dgm:spPr/>
      <dgm:t>
        <a:bodyPr/>
        <a:lstStyle/>
        <a:p>
          <a:endParaRPr lang="ru-RU">
            <a:latin typeface="Montserrat" panose="00000500000000000000" pitchFamily="2" charset="-52"/>
          </a:endParaRPr>
        </a:p>
      </dgm:t>
    </dgm:pt>
    <dgm:pt modelId="{233A65FD-3C8E-42AF-BFD5-CD303EF3B0BE}" type="pres">
      <dgm:prSet presAssocID="{DEC11439-92F8-4B27-B44B-140B0198E8B0}" presName="outerComposite" presStyleCnt="0">
        <dgm:presLayoutVars>
          <dgm:chMax val="5"/>
          <dgm:dir/>
          <dgm:resizeHandles val="exact"/>
        </dgm:presLayoutVars>
      </dgm:prSet>
      <dgm:spPr/>
    </dgm:pt>
    <dgm:pt modelId="{E99840A0-967C-46AA-8E10-91115D55BB2D}" type="pres">
      <dgm:prSet presAssocID="{DEC11439-92F8-4B27-B44B-140B0198E8B0}" presName="dummyMaxCanvas" presStyleCnt="0">
        <dgm:presLayoutVars/>
      </dgm:prSet>
      <dgm:spPr/>
    </dgm:pt>
    <dgm:pt modelId="{4B47BBC3-5491-4C1B-A060-43280F610931}" type="pres">
      <dgm:prSet presAssocID="{DEC11439-92F8-4B27-B44B-140B0198E8B0}" presName="FiveNodes_1" presStyleLbl="node1" presStyleIdx="0" presStyleCnt="5">
        <dgm:presLayoutVars>
          <dgm:bulletEnabled val="1"/>
        </dgm:presLayoutVars>
      </dgm:prSet>
      <dgm:spPr/>
    </dgm:pt>
    <dgm:pt modelId="{FCFA40AB-8846-4E70-BC6B-6A78288757BC}" type="pres">
      <dgm:prSet presAssocID="{DEC11439-92F8-4B27-B44B-140B0198E8B0}" presName="FiveNodes_2" presStyleLbl="node1" presStyleIdx="1" presStyleCnt="5">
        <dgm:presLayoutVars>
          <dgm:bulletEnabled val="1"/>
        </dgm:presLayoutVars>
      </dgm:prSet>
      <dgm:spPr/>
    </dgm:pt>
    <dgm:pt modelId="{16AC7500-EFFC-4610-AD3E-E7F43B210E30}" type="pres">
      <dgm:prSet presAssocID="{DEC11439-92F8-4B27-B44B-140B0198E8B0}" presName="FiveNodes_3" presStyleLbl="node1" presStyleIdx="2" presStyleCnt="5">
        <dgm:presLayoutVars>
          <dgm:bulletEnabled val="1"/>
        </dgm:presLayoutVars>
      </dgm:prSet>
      <dgm:spPr/>
    </dgm:pt>
    <dgm:pt modelId="{48C9DCD9-3B4B-44AC-B963-257C77C25470}" type="pres">
      <dgm:prSet presAssocID="{DEC11439-92F8-4B27-B44B-140B0198E8B0}" presName="FiveNodes_4" presStyleLbl="node1" presStyleIdx="3" presStyleCnt="5">
        <dgm:presLayoutVars>
          <dgm:bulletEnabled val="1"/>
        </dgm:presLayoutVars>
      </dgm:prSet>
      <dgm:spPr/>
    </dgm:pt>
    <dgm:pt modelId="{8ED8BA3C-69EE-4B5E-89CB-BD757EDE16CD}" type="pres">
      <dgm:prSet presAssocID="{DEC11439-92F8-4B27-B44B-140B0198E8B0}" presName="FiveNodes_5" presStyleLbl="node1" presStyleIdx="4" presStyleCnt="5">
        <dgm:presLayoutVars>
          <dgm:bulletEnabled val="1"/>
        </dgm:presLayoutVars>
      </dgm:prSet>
      <dgm:spPr/>
    </dgm:pt>
    <dgm:pt modelId="{AEFAA221-6C63-4A44-9180-39252C3F2A87}" type="pres">
      <dgm:prSet presAssocID="{DEC11439-92F8-4B27-B44B-140B0198E8B0}" presName="FiveConn_1-2" presStyleLbl="fgAccFollowNode1" presStyleIdx="0" presStyleCnt="4">
        <dgm:presLayoutVars>
          <dgm:bulletEnabled val="1"/>
        </dgm:presLayoutVars>
      </dgm:prSet>
      <dgm:spPr/>
    </dgm:pt>
    <dgm:pt modelId="{C6FD95CC-790D-4332-9513-65695DDEA8D2}" type="pres">
      <dgm:prSet presAssocID="{DEC11439-92F8-4B27-B44B-140B0198E8B0}" presName="FiveConn_2-3" presStyleLbl="fgAccFollowNode1" presStyleIdx="1" presStyleCnt="4">
        <dgm:presLayoutVars>
          <dgm:bulletEnabled val="1"/>
        </dgm:presLayoutVars>
      </dgm:prSet>
      <dgm:spPr/>
    </dgm:pt>
    <dgm:pt modelId="{9AC20B40-936B-4232-AAC9-2A7AD1FFD3B6}" type="pres">
      <dgm:prSet presAssocID="{DEC11439-92F8-4B27-B44B-140B0198E8B0}" presName="FiveConn_3-4" presStyleLbl="fgAccFollowNode1" presStyleIdx="2" presStyleCnt="4">
        <dgm:presLayoutVars>
          <dgm:bulletEnabled val="1"/>
        </dgm:presLayoutVars>
      </dgm:prSet>
      <dgm:spPr/>
    </dgm:pt>
    <dgm:pt modelId="{CE34A452-3D04-4EF4-9F07-1BB256151613}" type="pres">
      <dgm:prSet presAssocID="{DEC11439-92F8-4B27-B44B-140B0198E8B0}" presName="FiveConn_4-5" presStyleLbl="fgAccFollowNode1" presStyleIdx="3" presStyleCnt="4">
        <dgm:presLayoutVars>
          <dgm:bulletEnabled val="1"/>
        </dgm:presLayoutVars>
      </dgm:prSet>
      <dgm:spPr/>
    </dgm:pt>
    <dgm:pt modelId="{D6E74366-CEF0-4EFD-A126-920814DC287C}" type="pres">
      <dgm:prSet presAssocID="{DEC11439-92F8-4B27-B44B-140B0198E8B0}" presName="FiveNodes_1_text" presStyleLbl="node1" presStyleIdx="4" presStyleCnt="5">
        <dgm:presLayoutVars>
          <dgm:bulletEnabled val="1"/>
        </dgm:presLayoutVars>
      </dgm:prSet>
      <dgm:spPr/>
    </dgm:pt>
    <dgm:pt modelId="{889BC7BC-B147-4FDA-A227-8B41A7E94ECC}" type="pres">
      <dgm:prSet presAssocID="{DEC11439-92F8-4B27-B44B-140B0198E8B0}" presName="FiveNodes_2_text" presStyleLbl="node1" presStyleIdx="4" presStyleCnt="5">
        <dgm:presLayoutVars>
          <dgm:bulletEnabled val="1"/>
        </dgm:presLayoutVars>
      </dgm:prSet>
      <dgm:spPr/>
    </dgm:pt>
    <dgm:pt modelId="{A740B197-993D-4A90-A275-8F53F9926CDA}" type="pres">
      <dgm:prSet presAssocID="{DEC11439-92F8-4B27-B44B-140B0198E8B0}" presName="FiveNodes_3_text" presStyleLbl="node1" presStyleIdx="4" presStyleCnt="5">
        <dgm:presLayoutVars>
          <dgm:bulletEnabled val="1"/>
        </dgm:presLayoutVars>
      </dgm:prSet>
      <dgm:spPr/>
    </dgm:pt>
    <dgm:pt modelId="{85092201-7BA8-4A78-B05F-CFB69B44BB87}" type="pres">
      <dgm:prSet presAssocID="{DEC11439-92F8-4B27-B44B-140B0198E8B0}" presName="FiveNodes_4_text" presStyleLbl="node1" presStyleIdx="4" presStyleCnt="5">
        <dgm:presLayoutVars>
          <dgm:bulletEnabled val="1"/>
        </dgm:presLayoutVars>
      </dgm:prSet>
      <dgm:spPr/>
    </dgm:pt>
    <dgm:pt modelId="{BF979336-660D-4A30-9A50-BFCCA3F6CCCA}" type="pres">
      <dgm:prSet presAssocID="{DEC11439-92F8-4B27-B44B-140B0198E8B0}" presName="FiveNodes_5_text" presStyleLbl="node1" presStyleIdx="4" presStyleCnt="5">
        <dgm:presLayoutVars>
          <dgm:bulletEnabled val="1"/>
        </dgm:presLayoutVars>
      </dgm:prSet>
      <dgm:spPr/>
    </dgm:pt>
  </dgm:ptLst>
  <dgm:cxnLst>
    <dgm:cxn modelId="{A927D30B-28A8-47FF-B291-F04179A6846A}" type="presOf" srcId="{B75B65D6-C9D8-486F-B7B3-AABBA9F042C4}" destId="{BF979336-660D-4A30-9A50-BFCCA3F6CCCA}" srcOrd="1" destOrd="0" presId="urn:microsoft.com/office/officeart/2005/8/layout/vProcess5"/>
    <dgm:cxn modelId="{A5B44113-4AFB-4D94-9E1D-C01998145F4B}" type="presOf" srcId="{499A4EFD-FD19-4FD5-A819-FA7386299EC1}" destId="{AEFAA221-6C63-4A44-9180-39252C3F2A87}" srcOrd="0" destOrd="0" presId="urn:microsoft.com/office/officeart/2005/8/layout/vProcess5"/>
    <dgm:cxn modelId="{15F72B3D-2293-4FF4-8841-2493E85B34F6}" type="presOf" srcId="{714EBDFA-8374-42D4-B012-A8BC0C6C0F41}" destId="{FCFA40AB-8846-4E70-BC6B-6A78288757BC}" srcOrd="0" destOrd="0" presId="urn:microsoft.com/office/officeart/2005/8/layout/vProcess5"/>
    <dgm:cxn modelId="{9123193F-2425-47FF-B074-4C9BAC105D25}" type="presOf" srcId="{B7099E49-641E-4FEA-9226-A8D1B60E669C}" destId="{48C9DCD9-3B4B-44AC-B963-257C77C25470}" srcOrd="0" destOrd="0" presId="urn:microsoft.com/office/officeart/2005/8/layout/vProcess5"/>
    <dgm:cxn modelId="{BBE42A62-247A-449A-9052-1D0E3DA197A1}" srcId="{DEC11439-92F8-4B27-B44B-140B0198E8B0}" destId="{B7099E49-641E-4FEA-9226-A8D1B60E669C}" srcOrd="3" destOrd="0" parTransId="{D9176D2D-5896-4582-82CC-71D04150BD54}" sibTransId="{B5A34185-CBB3-420E-AF33-353A9611F75B}"/>
    <dgm:cxn modelId="{7DADD750-DC96-4DC6-9C40-1E4FDA6FA69A}" type="presOf" srcId="{B0BB675B-B7EF-4A17-8A3F-D3911522EC93}" destId="{9AC20B40-936B-4232-AAC9-2A7AD1FFD3B6}" srcOrd="0" destOrd="0" presId="urn:microsoft.com/office/officeart/2005/8/layout/vProcess5"/>
    <dgm:cxn modelId="{C7FBFA50-048E-4BF4-B30E-1E52E1CAD59D}" type="presOf" srcId="{E511751E-2A5A-495B-9F44-CB0496E20C32}" destId="{D6E74366-CEF0-4EFD-A126-920814DC287C}" srcOrd="1" destOrd="0" presId="urn:microsoft.com/office/officeart/2005/8/layout/vProcess5"/>
    <dgm:cxn modelId="{9316CA56-F16B-4010-AAEC-3E05C6C3D792}" type="presOf" srcId="{B75B65D6-C9D8-486F-B7B3-AABBA9F042C4}" destId="{8ED8BA3C-69EE-4B5E-89CB-BD757EDE16CD}" srcOrd="0" destOrd="0" presId="urn:microsoft.com/office/officeart/2005/8/layout/vProcess5"/>
    <dgm:cxn modelId="{D36A6183-D98A-4B5E-A2EB-C90C0AD3B8F2}" type="presOf" srcId="{756A3FE8-A695-4EFF-9913-B57667C1C570}" destId="{C6FD95CC-790D-4332-9513-65695DDEA8D2}" srcOrd="0" destOrd="0" presId="urn:microsoft.com/office/officeart/2005/8/layout/vProcess5"/>
    <dgm:cxn modelId="{E30D9595-9A68-4585-BFF8-278D37B4DE1E}" type="presOf" srcId="{B5A34185-CBB3-420E-AF33-353A9611F75B}" destId="{CE34A452-3D04-4EF4-9F07-1BB256151613}" srcOrd="0" destOrd="0" presId="urn:microsoft.com/office/officeart/2005/8/layout/vProcess5"/>
    <dgm:cxn modelId="{7413BE96-004B-49DB-9751-165165FC2603}" type="presOf" srcId="{20CB626F-B77C-4F18-AB38-90615951F6D5}" destId="{A740B197-993D-4A90-A275-8F53F9926CDA}" srcOrd="1" destOrd="0" presId="urn:microsoft.com/office/officeart/2005/8/layout/vProcess5"/>
    <dgm:cxn modelId="{9B685D9E-13EE-49B4-8277-86F124B5C44A}" type="presOf" srcId="{20CB626F-B77C-4F18-AB38-90615951F6D5}" destId="{16AC7500-EFFC-4610-AD3E-E7F43B210E30}" srcOrd="0" destOrd="0" presId="urn:microsoft.com/office/officeart/2005/8/layout/vProcess5"/>
    <dgm:cxn modelId="{95A0B8A7-5226-47C2-8BE4-3841BE6AD098}" srcId="{DEC11439-92F8-4B27-B44B-140B0198E8B0}" destId="{E511751E-2A5A-495B-9F44-CB0496E20C32}" srcOrd="0" destOrd="0" parTransId="{B49F0540-0D85-45B6-A6F0-9941E49BBEC9}" sibTransId="{499A4EFD-FD19-4FD5-A819-FA7386299EC1}"/>
    <dgm:cxn modelId="{666615B8-6063-4291-A22E-1FB92D5F8628}" type="presOf" srcId="{714EBDFA-8374-42D4-B012-A8BC0C6C0F41}" destId="{889BC7BC-B147-4FDA-A227-8B41A7E94ECC}" srcOrd="1" destOrd="0" presId="urn:microsoft.com/office/officeart/2005/8/layout/vProcess5"/>
    <dgm:cxn modelId="{C3445DBD-598A-4F15-B50E-B2EEA4BA91C4}" srcId="{DEC11439-92F8-4B27-B44B-140B0198E8B0}" destId="{714EBDFA-8374-42D4-B012-A8BC0C6C0F41}" srcOrd="1" destOrd="0" parTransId="{473E5FD6-25B9-4B9B-A8EC-BEBA5FD1560E}" sibTransId="{756A3FE8-A695-4EFF-9913-B57667C1C570}"/>
    <dgm:cxn modelId="{3E8843C1-4E45-4FB5-A529-F2798F1D9CD4}" type="presOf" srcId="{E511751E-2A5A-495B-9F44-CB0496E20C32}" destId="{4B47BBC3-5491-4C1B-A060-43280F610931}" srcOrd="0" destOrd="0" presId="urn:microsoft.com/office/officeart/2005/8/layout/vProcess5"/>
    <dgm:cxn modelId="{B026ABD3-7D6C-4669-87CE-34064EB9B4B2}" srcId="{DEC11439-92F8-4B27-B44B-140B0198E8B0}" destId="{B75B65D6-C9D8-486F-B7B3-AABBA9F042C4}" srcOrd="4" destOrd="0" parTransId="{274E65E8-EEB5-451C-A9AF-BF5847918A7F}" sibTransId="{75E04910-C952-4F93-9552-0E5A7C011A5B}"/>
    <dgm:cxn modelId="{47C6B3DC-7AFE-41CA-BF7F-197AA5E1FC53}" srcId="{DEC11439-92F8-4B27-B44B-140B0198E8B0}" destId="{20CB626F-B77C-4F18-AB38-90615951F6D5}" srcOrd="2" destOrd="0" parTransId="{C148D6FB-2E34-4DAA-9190-C4E5AC47B493}" sibTransId="{B0BB675B-B7EF-4A17-8A3F-D3911522EC93}"/>
    <dgm:cxn modelId="{EB541DE3-652D-440D-9535-479BAD840DD4}" type="presOf" srcId="{B7099E49-641E-4FEA-9226-A8D1B60E669C}" destId="{85092201-7BA8-4A78-B05F-CFB69B44BB87}" srcOrd="1" destOrd="0" presId="urn:microsoft.com/office/officeart/2005/8/layout/vProcess5"/>
    <dgm:cxn modelId="{6B8403FA-2D8D-43EF-B23C-F4AB0F09A198}" type="presOf" srcId="{DEC11439-92F8-4B27-B44B-140B0198E8B0}" destId="{233A65FD-3C8E-42AF-BFD5-CD303EF3B0BE}" srcOrd="0" destOrd="0" presId="urn:microsoft.com/office/officeart/2005/8/layout/vProcess5"/>
    <dgm:cxn modelId="{5989EE32-8570-4475-9179-12D26B96B05B}" type="presParOf" srcId="{233A65FD-3C8E-42AF-BFD5-CD303EF3B0BE}" destId="{E99840A0-967C-46AA-8E10-91115D55BB2D}" srcOrd="0" destOrd="0" presId="urn:microsoft.com/office/officeart/2005/8/layout/vProcess5"/>
    <dgm:cxn modelId="{807C0A72-ED1A-4292-B2AA-CDA7D7430938}" type="presParOf" srcId="{233A65FD-3C8E-42AF-BFD5-CD303EF3B0BE}" destId="{4B47BBC3-5491-4C1B-A060-43280F610931}" srcOrd="1" destOrd="0" presId="urn:microsoft.com/office/officeart/2005/8/layout/vProcess5"/>
    <dgm:cxn modelId="{768D8D8F-6A58-4AEA-85B7-2DF26E9AD1E6}" type="presParOf" srcId="{233A65FD-3C8E-42AF-BFD5-CD303EF3B0BE}" destId="{FCFA40AB-8846-4E70-BC6B-6A78288757BC}" srcOrd="2" destOrd="0" presId="urn:microsoft.com/office/officeart/2005/8/layout/vProcess5"/>
    <dgm:cxn modelId="{5660C552-5F59-4C59-89BD-A74EF9332264}" type="presParOf" srcId="{233A65FD-3C8E-42AF-BFD5-CD303EF3B0BE}" destId="{16AC7500-EFFC-4610-AD3E-E7F43B210E30}" srcOrd="3" destOrd="0" presId="urn:microsoft.com/office/officeart/2005/8/layout/vProcess5"/>
    <dgm:cxn modelId="{B7799706-2380-4FDB-9875-1530FC1F3131}" type="presParOf" srcId="{233A65FD-3C8E-42AF-BFD5-CD303EF3B0BE}" destId="{48C9DCD9-3B4B-44AC-B963-257C77C25470}" srcOrd="4" destOrd="0" presId="urn:microsoft.com/office/officeart/2005/8/layout/vProcess5"/>
    <dgm:cxn modelId="{3D4E03BF-7541-4AB1-831D-6E36D9434AF6}" type="presParOf" srcId="{233A65FD-3C8E-42AF-BFD5-CD303EF3B0BE}" destId="{8ED8BA3C-69EE-4B5E-89CB-BD757EDE16CD}" srcOrd="5" destOrd="0" presId="urn:microsoft.com/office/officeart/2005/8/layout/vProcess5"/>
    <dgm:cxn modelId="{27EAE433-6AA7-47F0-9A1B-4B67C928E021}" type="presParOf" srcId="{233A65FD-3C8E-42AF-BFD5-CD303EF3B0BE}" destId="{AEFAA221-6C63-4A44-9180-39252C3F2A87}" srcOrd="6" destOrd="0" presId="urn:microsoft.com/office/officeart/2005/8/layout/vProcess5"/>
    <dgm:cxn modelId="{BC82FDD6-4AEC-4D73-8B6E-D79F494ADB6E}" type="presParOf" srcId="{233A65FD-3C8E-42AF-BFD5-CD303EF3B0BE}" destId="{C6FD95CC-790D-4332-9513-65695DDEA8D2}" srcOrd="7" destOrd="0" presId="urn:microsoft.com/office/officeart/2005/8/layout/vProcess5"/>
    <dgm:cxn modelId="{80C3546E-A681-4788-B102-14F080011D86}" type="presParOf" srcId="{233A65FD-3C8E-42AF-BFD5-CD303EF3B0BE}" destId="{9AC20B40-936B-4232-AAC9-2A7AD1FFD3B6}" srcOrd="8" destOrd="0" presId="urn:microsoft.com/office/officeart/2005/8/layout/vProcess5"/>
    <dgm:cxn modelId="{F26BC16A-8AD0-4A39-9DCC-D4CADE185247}" type="presParOf" srcId="{233A65FD-3C8E-42AF-BFD5-CD303EF3B0BE}" destId="{CE34A452-3D04-4EF4-9F07-1BB256151613}" srcOrd="9" destOrd="0" presId="urn:microsoft.com/office/officeart/2005/8/layout/vProcess5"/>
    <dgm:cxn modelId="{1E91BF16-A754-428C-AD7A-33C5129EBBE9}" type="presParOf" srcId="{233A65FD-3C8E-42AF-BFD5-CD303EF3B0BE}" destId="{D6E74366-CEF0-4EFD-A126-920814DC287C}" srcOrd="10" destOrd="0" presId="urn:microsoft.com/office/officeart/2005/8/layout/vProcess5"/>
    <dgm:cxn modelId="{997A63D2-BB0A-4D94-BD52-A86BD86EB740}" type="presParOf" srcId="{233A65FD-3C8E-42AF-BFD5-CD303EF3B0BE}" destId="{889BC7BC-B147-4FDA-A227-8B41A7E94ECC}" srcOrd="11" destOrd="0" presId="urn:microsoft.com/office/officeart/2005/8/layout/vProcess5"/>
    <dgm:cxn modelId="{57D235D3-ABFB-4A93-826C-05D771193FBA}" type="presParOf" srcId="{233A65FD-3C8E-42AF-BFD5-CD303EF3B0BE}" destId="{A740B197-993D-4A90-A275-8F53F9926CDA}" srcOrd="12" destOrd="0" presId="urn:microsoft.com/office/officeart/2005/8/layout/vProcess5"/>
    <dgm:cxn modelId="{A784DCE4-8DBD-4357-9621-56204D4DFDF3}" type="presParOf" srcId="{233A65FD-3C8E-42AF-BFD5-CD303EF3B0BE}" destId="{85092201-7BA8-4A78-B05F-CFB69B44BB87}" srcOrd="13" destOrd="0" presId="urn:microsoft.com/office/officeart/2005/8/layout/vProcess5"/>
    <dgm:cxn modelId="{A0FDF01E-E307-4CA0-A854-52B7389E7635}" type="presParOf" srcId="{233A65FD-3C8E-42AF-BFD5-CD303EF3B0BE}" destId="{BF979336-660D-4A30-9A50-BFCCA3F6CCCA}" srcOrd="14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42F1FD-C194-4D1A-8FDD-E684FE4FCC90}">
      <dsp:nvSpPr>
        <dsp:cNvPr id="0" name=""/>
        <dsp:cNvSpPr/>
      </dsp:nvSpPr>
      <dsp:spPr>
        <a:xfrm>
          <a:off x="0" y="0"/>
          <a:ext cx="5247131" cy="1325249"/>
        </a:xfrm>
        <a:prstGeom prst="roundRect">
          <a:avLst>
            <a:gd name="adj" fmla="val 10000"/>
          </a:avLst>
        </a:prstGeom>
        <a:solidFill>
          <a:srgbClr val="64278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kern="1200" dirty="0">
              <a:latin typeface="Montserrat" panose="00000500000000000000" pitchFamily="2" charset="-52"/>
              <a:ea typeface="Calibri" panose="020F0502020204030204" pitchFamily="34" charset="0"/>
              <a:cs typeface="Calibri" panose="020F0502020204030204" pitchFamily="34" charset="0"/>
            </a:rPr>
            <a:t>Проектирование каркаса</a:t>
          </a:r>
        </a:p>
      </dsp:txBody>
      <dsp:txXfrm>
        <a:off x="38815" y="38815"/>
        <a:ext cx="3662031" cy="1247619"/>
      </dsp:txXfrm>
    </dsp:sp>
    <dsp:sp modelId="{9B838DCF-2105-4056-8DDA-242498D116A0}">
      <dsp:nvSpPr>
        <dsp:cNvPr id="0" name=""/>
        <dsp:cNvSpPr/>
      </dsp:nvSpPr>
      <dsp:spPr>
        <a:xfrm>
          <a:off x="391831" y="1509311"/>
          <a:ext cx="5247131" cy="1325249"/>
        </a:xfrm>
        <a:prstGeom prst="roundRect">
          <a:avLst>
            <a:gd name="adj" fmla="val 10000"/>
          </a:avLst>
        </a:prstGeom>
        <a:solidFill>
          <a:srgbClr val="64278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kern="1200" dirty="0">
              <a:latin typeface="Montserrat" panose="00000500000000000000" pitchFamily="2" charset="-52"/>
              <a:ea typeface="Calibri" panose="020F0502020204030204" pitchFamily="34" charset="0"/>
              <a:cs typeface="Calibri" panose="020F0502020204030204" pitchFamily="34" charset="0"/>
            </a:rPr>
            <a:t>Доработка каркаса</a:t>
          </a:r>
        </a:p>
      </dsp:txBody>
      <dsp:txXfrm>
        <a:off x="430646" y="1548126"/>
        <a:ext cx="3916258" cy="1247619"/>
      </dsp:txXfrm>
    </dsp:sp>
    <dsp:sp modelId="{D717F44E-06B5-43FC-892C-537518612E1B}">
      <dsp:nvSpPr>
        <dsp:cNvPr id="0" name=""/>
        <dsp:cNvSpPr/>
      </dsp:nvSpPr>
      <dsp:spPr>
        <a:xfrm>
          <a:off x="783662" y="3018622"/>
          <a:ext cx="5247131" cy="1325249"/>
        </a:xfrm>
        <a:prstGeom prst="roundRect">
          <a:avLst>
            <a:gd name="adj" fmla="val 10000"/>
          </a:avLst>
        </a:prstGeom>
        <a:solidFill>
          <a:srgbClr val="64278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kern="1200" dirty="0">
              <a:latin typeface="Montserrat" panose="00000500000000000000" pitchFamily="2" charset="-52"/>
              <a:ea typeface="Calibri" panose="020F0502020204030204" pitchFamily="34" charset="0"/>
              <a:cs typeface="Calibri" panose="020F0502020204030204" pitchFamily="34" charset="0"/>
            </a:rPr>
            <a:t>Генерация профилей</a:t>
          </a:r>
        </a:p>
      </dsp:txBody>
      <dsp:txXfrm>
        <a:off x="822477" y="3057437"/>
        <a:ext cx="3916258" cy="1247619"/>
      </dsp:txXfrm>
    </dsp:sp>
    <dsp:sp modelId="{C289CAD7-95F8-4C59-A04F-B5441B9239CA}">
      <dsp:nvSpPr>
        <dsp:cNvPr id="0" name=""/>
        <dsp:cNvSpPr/>
      </dsp:nvSpPr>
      <dsp:spPr>
        <a:xfrm>
          <a:off x="1175493" y="4527934"/>
          <a:ext cx="5247131" cy="1325249"/>
        </a:xfrm>
        <a:prstGeom prst="roundRect">
          <a:avLst>
            <a:gd name="adj" fmla="val 10000"/>
          </a:avLst>
        </a:prstGeom>
        <a:solidFill>
          <a:srgbClr val="64278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kern="1200" dirty="0">
              <a:latin typeface="Montserrat" panose="00000500000000000000" pitchFamily="2" charset="-52"/>
              <a:ea typeface="Calibri" panose="020F0502020204030204" pitchFamily="34" charset="0"/>
              <a:cs typeface="Calibri" panose="020F0502020204030204" pitchFamily="34" charset="0"/>
            </a:rPr>
            <a:t>Подрезка профилей и детали</a:t>
          </a:r>
        </a:p>
      </dsp:txBody>
      <dsp:txXfrm>
        <a:off x="1214308" y="4566749"/>
        <a:ext cx="3916258" cy="1247619"/>
      </dsp:txXfrm>
    </dsp:sp>
    <dsp:sp modelId="{EAA2865C-B060-4ABA-839F-EA8EDD76A786}">
      <dsp:nvSpPr>
        <dsp:cNvPr id="0" name=""/>
        <dsp:cNvSpPr/>
      </dsp:nvSpPr>
      <dsp:spPr>
        <a:xfrm>
          <a:off x="1567325" y="6037245"/>
          <a:ext cx="5247131" cy="1325249"/>
        </a:xfrm>
        <a:prstGeom prst="roundRect">
          <a:avLst>
            <a:gd name="adj" fmla="val 10000"/>
          </a:avLst>
        </a:prstGeom>
        <a:solidFill>
          <a:srgbClr val="64278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kern="1200" dirty="0">
              <a:latin typeface="Montserrat" panose="00000500000000000000" pitchFamily="2" charset="-52"/>
              <a:ea typeface="Calibri" panose="020F0502020204030204" pitchFamily="34" charset="0"/>
              <a:cs typeface="Calibri" panose="020F0502020204030204" pitchFamily="34" charset="0"/>
            </a:rPr>
            <a:t>Сварка</a:t>
          </a:r>
        </a:p>
      </dsp:txBody>
      <dsp:txXfrm>
        <a:off x="1606140" y="6076060"/>
        <a:ext cx="3916258" cy="1247619"/>
      </dsp:txXfrm>
    </dsp:sp>
    <dsp:sp modelId="{A74B28D9-96FA-4EBB-BB14-793960B3AA92}">
      <dsp:nvSpPr>
        <dsp:cNvPr id="0" name=""/>
        <dsp:cNvSpPr/>
      </dsp:nvSpPr>
      <dsp:spPr>
        <a:xfrm>
          <a:off x="4385719" y="968168"/>
          <a:ext cx="861411" cy="861411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600" kern="1200">
            <a:latin typeface="Montserrat" panose="00000500000000000000" pitchFamily="2" charset="-52"/>
          </a:endParaRPr>
        </a:p>
      </dsp:txBody>
      <dsp:txXfrm>
        <a:off x="4579536" y="968168"/>
        <a:ext cx="473777" cy="648212"/>
      </dsp:txXfrm>
    </dsp:sp>
    <dsp:sp modelId="{7D843647-467B-4254-96D0-0A4FBF27CAD7}">
      <dsp:nvSpPr>
        <dsp:cNvPr id="0" name=""/>
        <dsp:cNvSpPr/>
      </dsp:nvSpPr>
      <dsp:spPr>
        <a:xfrm>
          <a:off x="4777551" y="2477479"/>
          <a:ext cx="861411" cy="861411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600" kern="1200">
            <a:latin typeface="Montserrat" panose="00000500000000000000" pitchFamily="2" charset="-52"/>
          </a:endParaRPr>
        </a:p>
      </dsp:txBody>
      <dsp:txXfrm>
        <a:off x="4971368" y="2477479"/>
        <a:ext cx="473777" cy="648212"/>
      </dsp:txXfrm>
    </dsp:sp>
    <dsp:sp modelId="{79AB4B69-EE7E-46CB-A1CF-2ADEA0D4287A}">
      <dsp:nvSpPr>
        <dsp:cNvPr id="0" name=""/>
        <dsp:cNvSpPr/>
      </dsp:nvSpPr>
      <dsp:spPr>
        <a:xfrm>
          <a:off x="5169382" y="3964703"/>
          <a:ext cx="861411" cy="861411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600" kern="1200">
            <a:latin typeface="Montserrat" panose="00000500000000000000" pitchFamily="2" charset="-52"/>
          </a:endParaRPr>
        </a:p>
      </dsp:txBody>
      <dsp:txXfrm>
        <a:off x="5363199" y="3964703"/>
        <a:ext cx="473777" cy="648212"/>
      </dsp:txXfrm>
    </dsp:sp>
    <dsp:sp modelId="{1B4DA5FB-2B84-4825-8B19-A30BCB9706A4}">
      <dsp:nvSpPr>
        <dsp:cNvPr id="0" name=""/>
        <dsp:cNvSpPr/>
      </dsp:nvSpPr>
      <dsp:spPr>
        <a:xfrm>
          <a:off x="5561213" y="5488740"/>
          <a:ext cx="861411" cy="861411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600" kern="1200">
            <a:latin typeface="Montserrat" panose="00000500000000000000" pitchFamily="2" charset="-52"/>
          </a:endParaRPr>
        </a:p>
      </dsp:txBody>
      <dsp:txXfrm>
        <a:off x="5755030" y="5488740"/>
        <a:ext cx="473777" cy="64821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B47BBC3-5491-4C1B-A060-43280F610931}">
      <dsp:nvSpPr>
        <dsp:cNvPr id="0" name=""/>
        <dsp:cNvSpPr/>
      </dsp:nvSpPr>
      <dsp:spPr>
        <a:xfrm>
          <a:off x="0" y="0"/>
          <a:ext cx="5247131" cy="1325249"/>
        </a:xfrm>
        <a:prstGeom prst="roundRect">
          <a:avLst>
            <a:gd name="adj" fmla="val 10000"/>
          </a:avLst>
        </a:prstGeom>
        <a:solidFill>
          <a:srgbClr val="311A61"/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kern="1200" dirty="0">
              <a:latin typeface="Montserrat" panose="00000500000000000000" pitchFamily="2" charset="-52"/>
            </a:rPr>
            <a:t>Проектирование каркаса</a:t>
          </a:r>
        </a:p>
      </dsp:txBody>
      <dsp:txXfrm>
        <a:off x="38815" y="38815"/>
        <a:ext cx="3662031" cy="1247619"/>
      </dsp:txXfrm>
    </dsp:sp>
    <dsp:sp modelId="{FCFA40AB-8846-4E70-BC6B-6A78288757BC}">
      <dsp:nvSpPr>
        <dsp:cNvPr id="0" name=""/>
        <dsp:cNvSpPr/>
      </dsp:nvSpPr>
      <dsp:spPr>
        <a:xfrm>
          <a:off x="391831" y="1509311"/>
          <a:ext cx="5247131" cy="1325249"/>
        </a:xfrm>
        <a:prstGeom prst="roundRect">
          <a:avLst>
            <a:gd name="adj" fmla="val 10000"/>
          </a:avLst>
        </a:prstGeom>
        <a:solidFill>
          <a:srgbClr val="311A61"/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kern="1200" dirty="0">
              <a:latin typeface="Montserrat" panose="00000500000000000000" pitchFamily="2" charset="-52"/>
            </a:rPr>
            <a:t>Доработка каркаса</a:t>
          </a:r>
        </a:p>
      </dsp:txBody>
      <dsp:txXfrm>
        <a:off x="430646" y="1548126"/>
        <a:ext cx="3916258" cy="1247619"/>
      </dsp:txXfrm>
    </dsp:sp>
    <dsp:sp modelId="{16AC7500-EFFC-4610-AD3E-E7F43B210E30}">
      <dsp:nvSpPr>
        <dsp:cNvPr id="0" name=""/>
        <dsp:cNvSpPr/>
      </dsp:nvSpPr>
      <dsp:spPr>
        <a:xfrm>
          <a:off x="783662" y="3018622"/>
          <a:ext cx="5247131" cy="1325249"/>
        </a:xfrm>
        <a:prstGeom prst="roundRect">
          <a:avLst>
            <a:gd name="adj" fmla="val 10000"/>
          </a:avLst>
        </a:prstGeom>
        <a:solidFill>
          <a:srgbClr val="311A61"/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kern="1200" dirty="0">
              <a:latin typeface="Montserrat" panose="00000500000000000000" pitchFamily="2" charset="-52"/>
            </a:rPr>
            <a:t>Генерация профилей</a:t>
          </a:r>
        </a:p>
      </dsp:txBody>
      <dsp:txXfrm>
        <a:off x="822477" y="3057437"/>
        <a:ext cx="3916258" cy="1247619"/>
      </dsp:txXfrm>
    </dsp:sp>
    <dsp:sp modelId="{48C9DCD9-3B4B-44AC-B963-257C77C25470}">
      <dsp:nvSpPr>
        <dsp:cNvPr id="0" name=""/>
        <dsp:cNvSpPr/>
      </dsp:nvSpPr>
      <dsp:spPr>
        <a:xfrm>
          <a:off x="1175493" y="4527934"/>
          <a:ext cx="5247131" cy="1325249"/>
        </a:xfrm>
        <a:prstGeom prst="roundRect">
          <a:avLst>
            <a:gd name="adj" fmla="val 10000"/>
          </a:avLst>
        </a:prstGeom>
        <a:solidFill>
          <a:srgbClr val="311A61"/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kern="1200" dirty="0">
              <a:latin typeface="Montserrat" panose="00000500000000000000" pitchFamily="2" charset="-52"/>
            </a:rPr>
            <a:t>Редактирование узлов</a:t>
          </a:r>
        </a:p>
      </dsp:txBody>
      <dsp:txXfrm>
        <a:off x="1214308" y="4566749"/>
        <a:ext cx="3916258" cy="1247619"/>
      </dsp:txXfrm>
    </dsp:sp>
    <dsp:sp modelId="{8ED8BA3C-69EE-4B5E-89CB-BD757EDE16CD}">
      <dsp:nvSpPr>
        <dsp:cNvPr id="0" name=""/>
        <dsp:cNvSpPr/>
      </dsp:nvSpPr>
      <dsp:spPr>
        <a:xfrm>
          <a:off x="1567325" y="6037245"/>
          <a:ext cx="5247131" cy="1325249"/>
        </a:xfrm>
        <a:prstGeom prst="roundRect">
          <a:avLst>
            <a:gd name="adj" fmla="val 10000"/>
          </a:avLst>
        </a:prstGeom>
        <a:solidFill>
          <a:srgbClr val="311A61"/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kern="1200" dirty="0">
              <a:latin typeface="Montserrat" panose="00000500000000000000" pitchFamily="2" charset="-52"/>
            </a:rPr>
            <a:t>Генерация крепежных соединений</a:t>
          </a:r>
        </a:p>
      </dsp:txBody>
      <dsp:txXfrm>
        <a:off x="1606140" y="6076060"/>
        <a:ext cx="3916258" cy="1247619"/>
      </dsp:txXfrm>
    </dsp:sp>
    <dsp:sp modelId="{AEFAA221-6C63-4A44-9180-39252C3F2A87}">
      <dsp:nvSpPr>
        <dsp:cNvPr id="0" name=""/>
        <dsp:cNvSpPr/>
      </dsp:nvSpPr>
      <dsp:spPr>
        <a:xfrm>
          <a:off x="4385719" y="968168"/>
          <a:ext cx="861411" cy="861411"/>
        </a:xfrm>
        <a:prstGeom prst="downArrow">
          <a:avLst>
            <a:gd name="adj1" fmla="val 55000"/>
            <a:gd name="adj2" fmla="val 45000"/>
          </a:avLst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600" kern="1200">
            <a:latin typeface="Montserrat" panose="00000500000000000000" pitchFamily="2" charset="-52"/>
          </a:endParaRPr>
        </a:p>
      </dsp:txBody>
      <dsp:txXfrm>
        <a:off x="4579536" y="968168"/>
        <a:ext cx="473777" cy="648212"/>
      </dsp:txXfrm>
    </dsp:sp>
    <dsp:sp modelId="{C6FD95CC-790D-4332-9513-65695DDEA8D2}">
      <dsp:nvSpPr>
        <dsp:cNvPr id="0" name=""/>
        <dsp:cNvSpPr/>
      </dsp:nvSpPr>
      <dsp:spPr>
        <a:xfrm>
          <a:off x="4777551" y="2477479"/>
          <a:ext cx="861411" cy="861411"/>
        </a:xfrm>
        <a:prstGeom prst="downArrow">
          <a:avLst>
            <a:gd name="adj1" fmla="val 55000"/>
            <a:gd name="adj2" fmla="val 45000"/>
          </a:avLst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600" kern="1200">
            <a:latin typeface="Montserrat" panose="00000500000000000000" pitchFamily="2" charset="-52"/>
          </a:endParaRPr>
        </a:p>
      </dsp:txBody>
      <dsp:txXfrm>
        <a:off x="4971368" y="2477479"/>
        <a:ext cx="473777" cy="648212"/>
      </dsp:txXfrm>
    </dsp:sp>
    <dsp:sp modelId="{9AC20B40-936B-4232-AAC9-2A7AD1FFD3B6}">
      <dsp:nvSpPr>
        <dsp:cNvPr id="0" name=""/>
        <dsp:cNvSpPr/>
      </dsp:nvSpPr>
      <dsp:spPr>
        <a:xfrm>
          <a:off x="5169382" y="3964703"/>
          <a:ext cx="861411" cy="861411"/>
        </a:xfrm>
        <a:prstGeom prst="downArrow">
          <a:avLst>
            <a:gd name="adj1" fmla="val 55000"/>
            <a:gd name="adj2" fmla="val 45000"/>
          </a:avLst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600" kern="1200">
            <a:latin typeface="Montserrat" panose="00000500000000000000" pitchFamily="2" charset="-52"/>
          </a:endParaRPr>
        </a:p>
      </dsp:txBody>
      <dsp:txXfrm>
        <a:off x="5363199" y="3964703"/>
        <a:ext cx="473777" cy="648212"/>
      </dsp:txXfrm>
    </dsp:sp>
    <dsp:sp modelId="{CE34A452-3D04-4EF4-9F07-1BB256151613}">
      <dsp:nvSpPr>
        <dsp:cNvPr id="0" name=""/>
        <dsp:cNvSpPr/>
      </dsp:nvSpPr>
      <dsp:spPr>
        <a:xfrm>
          <a:off x="5561213" y="5488740"/>
          <a:ext cx="861411" cy="861411"/>
        </a:xfrm>
        <a:prstGeom prst="downArrow">
          <a:avLst>
            <a:gd name="adj1" fmla="val 55000"/>
            <a:gd name="adj2" fmla="val 45000"/>
          </a:avLst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600" kern="1200">
            <a:latin typeface="Montserrat" panose="00000500000000000000" pitchFamily="2" charset="-52"/>
          </a:endParaRPr>
        </a:p>
      </dsp:txBody>
      <dsp:txXfrm>
        <a:off x="5755030" y="5488740"/>
        <a:ext cx="473777" cy="64821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B908C5-2970-40B2-83A2-ECA261AB1818}" type="datetimeFigureOut">
              <a:rPr lang="ru-RU" smtClean="0"/>
              <a:t>18.04.2025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06E32B-D84D-41F6-8C39-07CE4EEB06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29003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Давайте теперь познакомимся с nanoCAD Механика PRO.</a:t>
            </a:r>
          </a:p>
          <a:p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nanoCAD Механика PRO — это новая современная система автоматизированного проектирования, разработанная компанией Нанософт. Этот продукт представляет собой мощный инструмент для машиностроительных специалистов, предлагающий инструменты для моделирования деталей и сборок.</a:t>
            </a:r>
          </a:p>
          <a:p>
            <a:endParaRPr lang="ru-RU" sz="2400" b="0" i="0" kern="1200" dirty="0">
              <a:solidFill>
                <a:schemeClr val="tx1"/>
              </a:solidFill>
              <a:effectLst/>
              <a:latin typeface="Arial" panose="020B0604020202020204"/>
              <a:ea typeface="+mn-ea"/>
              <a:cs typeface="+mn-cs"/>
            </a:endParaRPr>
          </a:p>
          <a:p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С помощью nanoCAD Механика PRO вы получаете широкий набор инструментов для создания и редактирования как отдельных деталей, так и сложных сборок. Это позволяет вам более эффективно справляться с задачами любой сложности.</a:t>
            </a:r>
          </a:p>
          <a:p>
            <a:endParaRPr lang="ru-RU" sz="2400" b="0" i="0" kern="1200" dirty="0">
              <a:solidFill>
                <a:schemeClr val="tx1"/>
              </a:solidFill>
              <a:effectLst/>
              <a:latin typeface="Arial" panose="020B0604020202020204"/>
              <a:ea typeface="+mn-ea"/>
              <a:cs typeface="+mn-cs"/>
            </a:endParaRPr>
          </a:p>
          <a:p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Одной из ключевых особенностей нашей программы является автоматизация процессов. В nanoCAD Механика PRO мы уже реализовали</a:t>
            </a:r>
            <a:r>
              <a:rPr lang="ru-RU" sz="2400" b="0" i="0" kern="1200" baseline="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 </a:t>
            </a:r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интеллектуальные функции, такие как автоматическое определение типа размера в эскизе, что значительно упрощает процесс проектирования.</a:t>
            </a:r>
            <a:r>
              <a:rPr lang="ru-RU" sz="2400" b="0" i="0" kern="1200" baseline="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 </a:t>
            </a:r>
          </a:p>
          <a:p>
            <a:endParaRPr lang="ru-RU" sz="2400" b="0" i="0" kern="1200" dirty="0">
              <a:solidFill>
                <a:schemeClr val="tx1"/>
              </a:solidFill>
              <a:effectLst/>
              <a:latin typeface="Arial" panose="020B0604020202020204"/>
              <a:ea typeface="+mn-ea"/>
              <a:cs typeface="+mn-cs"/>
            </a:endParaRPr>
          </a:p>
          <a:p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Наша система обеспечивает возможность интеграции с другими программными продуктами и форматами файлов. Это облегчает совместную работу и обмен данными с коллегами и партнерами.</a:t>
            </a:r>
          </a:p>
          <a:p>
            <a:endParaRPr lang="ru-RU" sz="2400" b="0" i="0" kern="1200" dirty="0">
              <a:solidFill>
                <a:schemeClr val="tx1"/>
              </a:solidFill>
              <a:effectLst/>
              <a:latin typeface="Arial" panose="020B0604020202020204"/>
              <a:ea typeface="+mn-ea"/>
              <a:cs typeface="+mn-cs"/>
            </a:endParaRPr>
          </a:p>
          <a:p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Еще одним важным аспектом nanoCAD Механика PRO является гибкая настройка и расширяемость. Пользовательский интерфейс программы можно адаптировать под индивидуальные потребности и задачи каждого пользователя, что позволяет максимально эффективно использовать все возможности системы.</a:t>
            </a:r>
          </a:p>
          <a:p>
            <a:endParaRPr lang="ru-RU" dirty="0"/>
          </a:p>
          <a:p>
            <a:pPr>
              <a:lnSpc>
                <a:spcPct val="150000"/>
              </a:lnSpc>
            </a:pPr>
            <a:r>
              <a:rPr lang="ru-RU" sz="1400" dirty="0"/>
              <a:t>(nanoCAD Механика PRO – новая современная система автоматизированного проектирования от компании Нанософт</a:t>
            </a:r>
            <a:endParaRPr lang="ru-RU" altLang="ru-RU" sz="1400" dirty="0">
              <a:ea typeface="Open Sans Light" panose="020B0306030504020204" pitchFamily="34" charset="0"/>
              <a:cs typeface="Open Sans Light" panose="020B0306030504020204" pitchFamily="34" charset="0"/>
              <a:sym typeface="+mn-ea"/>
            </a:endParaRPr>
          </a:p>
          <a:p>
            <a:pPr marL="228577" indent="-228577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altLang="ru-RU" sz="1200" b="1" dirty="0"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Продвинутые возможности моделирования деталей и сборок: </a:t>
            </a:r>
            <a:br>
              <a:rPr lang="ru-RU" altLang="ru-RU" sz="1200" dirty="0"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</a:br>
            <a:r>
              <a:rPr lang="ru-RU" altLang="ru-RU" sz="1200" dirty="0"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Широкий набор инструментов для создания и редактирования как отдельных деталей, так и сложных сборок. </a:t>
            </a:r>
          </a:p>
          <a:p>
            <a:pPr marL="228577" indent="-228577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altLang="ru-RU" sz="1200" b="1" dirty="0"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Автоматизация процессов: </a:t>
            </a:r>
            <a:r>
              <a:rPr lang="ru-RU" altLang="ru-RU" sz="1200" dirty="0"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Программа обладает интеллектуальными функциями, такими как автоматическое определение типа размера. </a:t>
            </a:r>
            <a:br>
              <a:rPr lang="ru-RU" altLang="ru-RU" sz="1200" dirty="0"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</a:br>
            <a:r>
              <a:rPr lang="ru-RU" altLang="ru-RU" sz="1200" dirty="0"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Это упрощает процесс проектирования и повышает его эффективность.</a:t>
            </a:r>
          </a:p>
          <a:p>
            <a:pPr marL="228577" indent="-228577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altLang="ru-RU" sz="1200" b="1" dirty="0"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Интеграция с другими системами: </a:t>
            </a:r>
            <a:r>
              <a:rPr lang="ru-RU" altLang="ru-RU" sz="1200" dirty="0"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nanoCAD Механика PRO обеспечивает возможность интеграции с другими программными продуктами и форматами файлов, что облегчает совместную работу и обмен данными с коллегами и партнерами.</a:t>
            </a:r>
          </a:p>
          <a:p>
            <a:pPr marL="228577" indent="-228577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altLang="ru-RU" sz="1200" b="1" dirty="0"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Гибкая настройка и расширяемость: </a:t>
            </a:r>
            <a:r>
              <a:rPr lang="ru-RU" altLang="ru-RU" sz="1200" dirty="0"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гибкие настройки пользовательского интерфейса позволяет пользователям адаптировать программу под свои индивидуальные потребности и задачи.)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7F90D7-D098-40B0-B5B3-E394902B954E}" type="slidenum">
              <a:rPr lang="ru-RU" smtClean="0"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499226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2400" b="1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Вспомогательная геометрия</a:t>
            </a:r>
            <a:endParaRPr lang="ru-RU" sz="2400" b="0" i="0" kern="1200" dirty="0">
              <a:solidFill>
                <a:schemeClr val="tx1"/>
              </a:solidFill>
              <a:effectLst/>
              <a:latin typeface="Arial" panose="020B0604020202020204"/>
              <a:ea typeface="+mn-ea"/>
              <a:cs typeface="+mn-cs"/>
            </a:endParaRPr>
          </a:p>
          <a:p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Вспомогательная геометрия в nanoCAD Механика PRO предназначена для облегчения работы с геометрическими объектами при создании эскизов. Она помогает пользователю выделять и отличать вспомогательные элементы от основных, что упрощает визуализацию и взаимодействие с графическими объектами.</a:t>
            </a:r>
          </a:p>
          <a:p>
            <a:r>
              <a:rPr lang="ru-RU" sz="2400" b="1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Визуализация:</a:t>
            </a:r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 Вспомогательные элементы отображаются с использованием специального стиля линий, что делает их визуально отличимыми, но менее заметными, что улучшает восприятие эскиза.</a:t>
            </a:r>
            <a:endParaRPr lang="ru-RU" sz="2400" b="1" i="0" kern="1200" dirty="0">
              <a:solidFill>
                <a:schemeClr val="tx1"/>
              </a:solidFill>
              <a:effectLst/>
              <a:latin typeface="Arial" panose="020B0604020202020204"/>
              <a:ea typeface="+mn-ea"/>
              <a:cs typeface="+mn-cs"/>
            </a:endParaRPr>
          </a:p>
          <a:p>
            <a:r>
              <a:rPr lang="ru-RU" sz="2400" b="1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Создание 3D примитивов:</a:t>
            </a:r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 Вспомогательная геометрия, может использоваться для операций создания 3D примитивов,</a:t>
            </a:r>
            <a:r>
              <a:rPr lang="ru-RU" sz="2400" b="0" i="0" kern="1200" baseline="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 например как </a:t>
            </a:r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как осевая линия для операции вращения.</a:t>
            </a:r>
          </a:p>
          <a:p>
            <a:r>
              <a:rPr lang="ru-RU" sz="2400" b="1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Не</a:t>
            </a:r>
            <a:r>
              <a:rPr lang="ru-RU" sz="2400" b="1" i="0" kern="1200" baseline="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 образует </a:t>
            </a:r>
            <a:r>
              <a:rPr lang="ru-RU" sz="2400" b="1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контуры:</a:t>
            </a:r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 Вспомогательная геометрия не замыкает контуры, необходимые для создания 3D примитивов, и не мешает процессу создания тел, что делает её удобным инструментом для подготовки и организации эскизов.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7F90D7-D098-40B0-B5B3-E394902B954E}" type="slidenum">
              <a:rPr lang="ru-RU" smtClean="0"/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086733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Одной из новинок в nanoCAD Механика PRO является команда для размещения параметрических отверстий на модели с соблюдением стандартов </a:t>
            </a:r>
            <a:r>
              <a:rPr lang="ru-RU" sz="240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ГОСТ и ОСТ</a:t>
            </a:r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2400" b="0" i="0" kern="1200" dirty="0">
              <a:solidFill>
                <a:schemeClr val="tx1"/>
              </a:solidFill>
              <a:effectLst/>
              <a:latin typeface="Arial" panose="020B0604020202020204"/>
              <a:ea typeface="+mn-ea"/>
              <a:cs typeface="+mn-cs"/>
            </a:endParaRPr>
          </a:p>
          <a:p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Основные особенности команды:</a:t>
            </a:r>
          </a:p>
          <a:p>
            <a:r>
              <a:rPr lang="ru-RU" sz="2400" b="1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Параметрические отверстия:</a:t>
            </a:r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 Возможность размещения отверстий с учетом типа отверстия и посадочного места в соответствии с требованиями стандартов.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Типы резьбы:</a:t>
            </a:r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 Поддержка различных типов резьбы по ГОСТ и ОСТ, включая метрическую, трубную, трапецеидальную, упорную, метрическую радиусную.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Позиционирование отверстий:</a:t>
            </a:r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 7 вариантов позиционирования отверстий, что обеспечивает гибкость в расположении и выравнивании отверстий на модели:</a:t>
            </a:r>
          </a:p>
          <a:p>
            <a:pPr marL="533347" lvl="1" indent="-228577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altLang="ru-RU" sz="2400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Две кромки</a:t>
            </a:r>
          </a:p>
          <a:p>
            <a:pPr marL="533347" lvl="1" indent="-228577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altLang="ru-RU" sz="2400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Две точки</a:t>
            </a:r>
          </a:p>
          <a:p>
            <a:pPr marL="533347" lvl="1" indent="-228577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altLang="ru-RU" sz="2400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Концентрично с другим отверстием</a:t>
            </a:r>
          </a:p>
          <a:p>
            <a:pPr marL="533347" lvl="1" indent="-228577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altLang="ru-RU" sz="2400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Угол и расстояние</a:t>
            </a:r>
          </a:p>
          <a:p>
            <a:pPr marL="533347" lvl="1" indent="-228577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altLang="ru-RU" sz="2400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Точка на плоскости</a:t>
            </a:r>
          </a:p>
          <a:p>
            <a:pPr marL="533347" lvl="1" indent="-228577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altLang="ru-RU" sz="2400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Круговой массив</a:t>
            </a:r>
          </a:p>
          <a:p>
            <a:pPr marL="533347" lvl="1" indent="-228577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altLang="ru-RU" sz="2400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Прямоугольный массив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2400" b="0" i="0" kern="1200" dirty="0">
              <a:solidFill>
                <a:schemeClr val="tx1"/>
              </a:solidFill>
              <a:effectLst/>
              <a:latin typeface="Arial" panose="020B0604020202020204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7F90D7-D098-40B0-B5B3-E394902B954E}" type="slidenum">
              <a:rPr lang="ru-RU" smtClean="0"/>
              <a:t>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4573236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ru-RU" altLang="ru-RU" sz="1200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В </a:t>
            </a:r>
            <a:r>
              <a:rPr lang="ru-RU" altLang="ru-RU" sz="1200" dirty="0" err="1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nanoCAD</a:t>
            </a:r>
            <a:r>
              <a:rPr lang="ru-RU" altLang="ru-RU" sz="1200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 Механика PRO 1.1  добавлена команда 3D-отверстий для листовых материалов, которая учитывает специфику работы с такими телами. </a:t>
            </a:r>
          </a:p>
          <a:p>
            <a:pPr>
              <a:lnSpc>
                <a:spcPct val="150000"/>
              </a:lnSpc>
            </a:pPr>
            <a:r>
              <a:rPr lang="ru-RU" altLang="ru-RU" sz="1200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Параметры каждого отверстия сохраняются, и программа проверяет, как они влияют на возможность последующей развёртки.</a:t>
            </a:r>
          </a:p>
          <a:p>
            <a:pPr>
              <a:lnSpc>
                <a:spcPct val="150000"/>
              </a:lnSpc>
            </a:pPr>
            <a:r>
              <a:rPr lang="ru-RU" altLang="ru-RU" sz="1200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Поддерживается полный функционал команды:</a:t>
            </a:r>
          </a:p>
          <a:p>
            <a:pPr marL="228577" indent="-228577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altLang="ru-RU" sz="1200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Отдельный элемент истории построений</a:t>
            </a:r>
          </a:p>
          <a:p>
            <a:pPr marL="228577" indent="-228577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altLang="ru-RU" sz="1200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5 типов резьбы по ГОСТ и ОСТ</a:t>
            </a:r>
          </a:p>
          <a:p>
            <a:pPr marL="228577" indent="-228577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altLang="ru-RU" sz="1200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7 вариантов  позиционирования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7F90D7-D098-40B0-B5B3-E394902B954E}" type="slidenum">
              <a:rPr lang="ru-RU" smtClean="0"/>
              <a:t>14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396329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577" indent="-228577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altLang="ru-RU" sz="1600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Добавлены параметрические команды манипуляций, которые позволяют:</a:t>
            </a:r>
          </a:p>
          <a:p>
            <a:pPr marL="533347" lvl="1" indent="-228577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altLang="ru-RU" sz="1600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Перемещать и копировать</a:t>
            </a:r>
          </a:p>
          <a:p>
            <a:pPr marL="533347" lvl="1" indent="-228577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altLang="ru-RU" sz="1600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Вращать</a:t>
            </a:r>
          </a:p>
          <a:p>
            <a:pPr marL="533347" lvl="1" indent="-228577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altLang="ru-RU" sz="1600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Масштабировать</a:t>
            </a:r>
            <a:r>
              <a:rPr lang="en-US" altLang="ru-RU" sz="1600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 </a:t>
            </a:r>
            <a:r>
              <a:rPr lang="ru-RU" altLang="ru-RU" sz="1600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тела в файлах параметрических деталей.</a:t>
            </a:r>
          </a:p>
          <a:p>
            <a:pPr marL="228577" indent="-228577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altLang="ru-RU" sz="1600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Контролировать и редактировать каждую операцию – перемещения, повороты и изменения размеров теперь фиксируются в Истории </a:t>
            </a:r>
            <a:r>
              <a:rPr lang="en-US" altLang="ru-RU" sz="1600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3D </a:t>
            </a:r>
            <a:r>
              <a:rPr lang="ru-RU" altLang="ru-RU" sz="1600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Построений и могут быть изменены в любой момент.</a:t>
            </a:r>
          </a:p>
          <a:p>
            <a:pPr marL="228577" indent="-228577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altLang="ru-RU" sz="1600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Сохранять логику построения – теперь деталь остаётся привязанной к своей системе координат, и любое изменение положения или ориентации отражается в истории.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7F90D7-D098-40B0-B5B3-E394902B954E}" type="slidenum">
              <a:rPr lang="ru-RU" smtClean="0"/>
              <a:t>15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182422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ru-RU" altLang="ru-RU" sz="1200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Доступны новые режимы, которые позволяют ускорить процесс моделирования сложных деталей:</a:t>
            </a:r>
          </a:p>
          <a:p>
            <a:pPr>
              <a:lnSpc>
                <a:spcPct val="150000"/>
              </a:lnSpc>
            </a:pPr>
            <a:endParaRPr lang="ru-RU" altLang="ru-RU" sz="1200" dirty="0">
              <a:latin typeface="Montserrat" panose="00000500000000000000" pitchFamily="2" charset="-52"/>
              <a:ea typeface="Open Sans Light" panose="020B0306030504020204" pitchFamily="34" charset="0"/>
              <a:cs typeface="Open Sans Light" panose="020B0306030504020204" pitchFamily="34" charset="0"/>
              <a:sym typeface="+mn-ea"/>
            </a:endParaRPr>
          </a:p>
          <a:p>
            <a:pPr marL="228577" indent="-228577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altLang="ru-RU" sz="1200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Все рёбра грани – автоматически выбираются все рёбра, принадлежащие одной грани.</a:t>
            </a:r>
          </a:p>
          <a:p>
            <a:pPr marL="228577" indent="-228577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ru-RU" altLang="ru-RU" sz="1200" dirty="0">
              <a:latin typeface="Montserrat" panose="00000500000000000000" pitchFamily="2" charset="-52"/>
              <a:ea typeface="Open Sans Light" panose="020B0306030504020204" pitchFamily="34" charset="0"/>
              <a:cs typeface="Open Sans Light" panose="020B0306030504020204" pitchFamily="34" charset="0"/>
              <a:sym typeface="+mn-ea"/>
            </a:endParaRPr>
          </a:p>
          <a:p>
            <a:pPr marL="228577" indent="-228577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altLang="ru-RU" sz="1200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Замкнутая цепь рёбер – позволяет выбрать последовательность рёбер, образующих замкнутый контур одной из граней, без необходимости кликать каждое ребро вручную.</a:t>
            </a:r>
          </a:p>
          <a:p>
            <a:pPr marL="228577" indent="-228577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ru-RU" altLang="ru-RU" sz="1200" dirty="0">
              <a:latin typeface="Montserrat" panose="00000500000000000000" pitchFamily="2" charset="-52"/>
              <a:ea typeface="Open Sans Light" panose="020B0306030504020204" pitchFamily="34" charset="0"/>
              <a:cs typeface="Open Sans Light" panose="020B0306030504020204" pitchFamily="34" charset="0"/>
              <a:sym typeface="+mn-ea"/>
            </a:endParaRPr>
          </a:p>
          <a:p>
            <a:pPr marL="228577" indent="-228577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altLang="ru-RU" sz="1200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Касательные рёбра – при выборе одного ребра автоматически добавляются все примыкающие рёбра, которые находятся в касательном соприкосновении.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7F90D7-D098-40B0-B5B3-E394902B954E}" type="slidenum">
              <a:rPr lang="ru-RU" smtClean="0"/>
              <a:t>16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8057904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577" indent="-228577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altLang="ru-RU" sz="1600" dirty="0"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Примитив на основе существующей грани</a:t>
            </a:r>
          </a:p>
          <a:p>
            <a:pPr lvl="1">
              <a:lnSpc>
                <a:spcPct val="150000"/>
              </a:lnSpc>
            </a:pPr>
            <a:r>
              <a:rPr lang="ru-RU" altLang="ru-RU" sz="1600" dirty="0"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При помощи этой команды можно выбрать любую грань и на её основе будет создана твердотельная геометрия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7F90D7-D098-40B0-B5B3-E394902B954E}" type="slidenum">
              <a:rPr lang="ru-RU" smtClean="0"/>
              <a:t>17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51542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Файл</a:t>
            </a:r>
            <a:r>
              <a:rPr lang="ru-RU" sz="2400" b="0" i="0" kern="1200" baseline="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 </a:t>
            </a:r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Сборки в nanoCAD Механика PRO представляет собой процесс объединения деталей для создания сложных конструкций. </a:t>
            </a:r>
          </a:p>
          <a:p>
            <a:endParaRPr lang="ru-RU" sz="2400" b="0" i="0" kern="1200" dirty="0">
              <a:solidFill>
                <a:schemeClr val="tx1"/>
              </a:solidFill>
              <a:effectLst/>
              <a:latin typeface="Arial" panose="020B0604020202020204"/>
              <a:ea typeface="+mn-ea"/>
              <a:cs typeface="+mn-cs"/>
            </a:endParaRPr>
          </a:p>
          <a:p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Давайте рассмотрим типичную последовательность работы с сборкой:</a:t>
            </a:r>
          </a:p>
          <a:p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Создание или вставка детали в сборку, закрепление ее в пространстве.</a:t>
            </a:r>
          </a:p>
          <a:p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Добавление второй и последующих</a:t>
            </a:r>
            <a:r>
              <a:rPr lang="ru-RU" sz="2400" b="0" i="0" kern="1200" baseline="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 деталей</a:t>
            </a:r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 с предварительным размещением в пространстве.</a:t>
            </a:r>
          </a:p>
          <a:p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Наложение сборочных зависимостей, таких как вставка, совмещение, угловая зависимость, касание и симметрия, для закрепления деталей относительно друг друга.</a:t>
            </a:r>
          </a:p>
          <a:p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При необходимости можно добавить стандартные изделия из базы элементов механики.</a:t>
            </a:r>
          </a:p>
          <a:p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Проверка сборки на перекрытия тел и другой анализ</a:t>
            </a:r>
            <a:r>
              <a:rPr lang="ru-RU" sz="2400" b="0" i="0" kern="1200" baseline="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.</a:t>
            </a:r>
            <a:endParaRPr lang="ru-RU" sz="2400" b="0" i="0" kern="1200" dirty="0">
              <a:solidFill>
                <a:schemeClr val="tx1"/>
              </a:solidFill>
              <a:effectLst/>
              <a:latin typeface="Arial" panose="020B0604020202020204"/>
              <a:ea typeface="+mn-ea"/>
              <a:cs typeface="+mn-cs"/>
            </a:endParaRPr>
          </a:p>
          <a:p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Переход к созданию сборочного чертежа и спецификации в режиме листа.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7F90D7-D098-40B0-B5B3-E394902B954E}" type="slidenum">
              <a:rPr lang="ru-RU" smtClean="0"/>
              <a:t>18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7813817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Создание детали в контексте сборки представляет собой удобный способ добавления новых элементов прямо в рабочем пространстве сборки. </a:t>
            </a:r>
          </a:p>
          <a:p>
            <a:endParaRPr lang="ru-RU" sz="2400" b="0" i="0" kern="1200" dirty="0">
              <a:solidFill>
                <a:schemeClr val="tx1"/>
              </a:solidFill>
              <a:effectLst/>
              <a:latin typeface="Arial" panose="020B0604020202020204"/>
              <a:ea typeface="+mn-ea"/>
              <a:cs typeface="+mn-cs"/>
            </a:endParaRPr>
          </a:p>
          <a:p>
            <a:r>
              <a:rPr lang="ru-RU" sz="2400" b="1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В nanoCAD Механика PRO это реализовано следующим образом:</a:t>
            </a:r>
          </a:p>
          <a:p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При работе с файлом сборки вы можете создать новую деталь непосредственно в контексте сборки.</a:t>
            </a:r>
          </a:p>
          <a:p>
            <a:pPr lvl="1"/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При</a:t>
            </a:r>
            <a:r>
              <a:rPr lang="ru-RU" sz="2400" b="0" i="0" kern="1200" baseline="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 этом:</a:t>
            </a:r>
          </a:p>
          <a:p>
            <a:pPr lvl="1"/>
            <a:r>
              <a:rPr lang="ru-RU" sz="2400" b="0" i="0" kern="1200" baseline="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1. </a:t>
            </a:r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Файл детали, созданный в контексте сборки, может быть сохранен отдельно в формате *.</a:t>
            </a:r>
            <a:r>
              <a:rPr lang="ru-RU" sz="2400" b="0" i="0" kern="1200" dirty="0" err="1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dwp</a:t>
            </a:r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.</a:t>
            </a:r>
          </a:p>
          <a:p>
            <a:pPr lvl="1"/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2. Деталь также может быть встроена в сборку в виде внедренного блока, что обеспечивает более удобное управление и обмен информацией между различными элементами проекта.</a:t>
            </a:r>
          </a:p>
          <a:p>
            <a:endParaRPr lang="ru-RU" sz="2400" b="0" i="0" kern="1200" dirty="0">
              <a:solidFill>
                <a:schemeClr val="tx1"/>
              </a:solidFill>
              <a:effectLst/>
              <a:latin typeface="Arial" panose="020B0604020202020204"/>
              <a:ea typeface="+mn-ea"/>
              <a:cs typeface="+mn-cs"/>
            </a:endParaRPr>
          </a:p>
          <a:p>
            <a:r>
              <a:rPr lang="ru-RU" sz="2400" b="1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**Функция создания новых деталей в контексте сборки особенно полезна при работе сверху вниз. </a:t>
            </a:r>
          </a:p>
          <a:p>
            <a:pPr marL="914424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</a:br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-Оптимизация процесса моделирования за счет упрощения создания и управления деталями в рамках общего проекта.</a:t>
            </a:r>
          </a:p>
          <a:p>
            <a:pPr marL="914424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- Вы можете разрабатывать новые детали и непосредственно внедрять их в текущую сборку без создания отдельных файлов деталей.</a:t>
            </a:r>
          </a:p>
          <a:p>
            <a:endParaRPr lang="ru-RU" sz="2400" b="0" i="0" kern="1200" dirty="0">
              <a:solidFill>
                <a:schemeClr val="tx1"/>
              </a:solidFill>
              <a:effectLst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7F90D7-D098-40B0-B5B3-E394902B954E}" type="slidenum">
              <a:rPr lang="ru-RU" smtClean="0"/>
              <a:t>19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967502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История 3D Построений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2400" kern="1200" dirty="0">
              <a:solidFill>
                <a:schemeClr val="tx1"/>
              </a:solidFill>
              <a:effectLst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В функциональной панели Истории 3D построений каждому типу элементов в сборках выделена отдельная папка, что обеспечивает удобство и структурированность в работе с 3D-моделью.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2400" kern="1200" dirty="0">
              <a:solidFill>
                <a:schemeClr val="tx1"/>
              </a:solidFill>
              <a:effectLst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История 3D построений включает в себя: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2400" kern="1200" dirty="0">
              <a:solidFill>
                <a:schemeClr val="tx1"/>
              </a:solidFill>
              <a:effectLst/>
              <a:latin typeface="Arial" panose="020B0604020202020204"/>
              <a:ea typeface="+mn-ea"/>
              <a:cs typeface="+mn-cs"/>
            </a:endParaRPr>
          </a:p>
          <a:p>
            <a:pPr marL="914424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1. Группы с базовыми элементами глобальной системы координат.</a:t>
            </a:r>
          </a:p>
          <a:p>
            <a:pPr marL="914424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2. Сохраненные сечения для создания разрезов и анализа деталей.</a:t>
            </a:r>
          </a:p>
          <a:p>
            <a:pPr marL="914424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3. Зависимости между деталями в сборке, обеспечивая целостность и взаимосвязь компонентов.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2400" kern="1200" dirty="0">
              <a:solidFill>
                <a:schemeClr val="tx1"/>
              </a:solidFill>
              <a:effectLst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Такой подход улучшает навигацию по проекту и позволяет более эффективно управлять всей структурой 3D-модели.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7F90D7-D098-40B0-B5B3-E394902B954E}" type="slidenum">
              <a:rPr lang="ru-RU" smtClean="0"/>
              <a:t>20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549049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Библиотека стандартных изделий</a:t>
            </a:r>
          </a:p>
          <a:p>
            <a:endParaRPr lang="ru-RU" dirty="0"/>
          </a:p>
          <a:p>
            <a:r>
              <a:rPr lang="ru-RU" dirty="0"/>
              <a:t>nanoCAD Механика PRO предоставляет доступ к библиотеке стандартных элементов, соответствующих стандартам ГОСТ, ОСТ, DIN и ISO.</a:t>
            </a:r>
          </a:p>
          <a:p>
            <a:r>
              <a:rPr lang="ru-RU" dirty="0"/>
              <a:t>В настоящее время библиотека включает в себя все элементы из библиотеки nanoCAD Механика. </a:t>
            </a:r>
          </a:p>
          <a:p>
            <a:endParaRPr lang="ru-RU" dirty="0"/>
          </a:p>
          <a:p>
            <a:r>
              <a:rPr lang="ru-RU" dirty="0"/>
              <a:t>Используя поиск по базе элементов, вы можете быстро находить необходимые стандартные изделия для своих проектов.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7F90D7-D098-40B0-B5B3-E394902B954E}" type="slidenum">
              <a:rPr lang="ru-RU" smtClean="0"/>
              <a:t>21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28226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Новый продукт - nanoCAD Механика PRO</a:t>
            </a:r>
          </a:p>
          <a:p>
            <a:endParaRPr lang="ru-RU" sz="2400" b="1" i="0" kern="1200" dirty="0">
              <a:solidFill>
                <a:schemeClr val="tx1"/>
              </a:solidFill>
              <a:effectLst/>
              <a:latin typeface="Arial" panose="020B0604020202020204"/>
              <a:ea typeface="+mn-ea"/>
              <a:cs typeface="+mn-cs"/>
            </a:endParaRPr>
          </a:p>
          <a:p>
            <a:r>
              <a:rPr lang="ru-RU" sz="2400" b="1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Удобство использования</a:t>
            </a:r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: Разделение на отдельные продукты позволяет пользователям выбирать только необходимые им функции, избегая перегруженности интерфейса и ускоряя процесс работы.</a:t>
            </a:r>
          </a:p>
          <a:p>
            <a:r>
              <a:rPr lang="ru-RU" sz="2400" b="1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Оптимизированная функциональность</a:t>
            </a:r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: В новом продукте все инструменты и функции специально адаптированы для машиностроителей, что обеспечивает более эффективное использование программы без лишних затрат времени на поиск и настройку неиспользуемых функций.</a:t>
            </a:r>
          </a:p>
          <a:p>
            <a:r>
              <a:rPr lang="ru-RU" sz="2400" b="1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Более удобное управление</a:t>
            </a:r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: nanoCAD Механика PRO предоставляет удобный и интуитивно понятный интерфейс, где все инструменты и функции расположены так, как привыкли пользователи, что существенно повышает производительность и комфорт работы.</a:t>
            </a:r>
          </a:p>
          <a:p>
            <a:r>
              <a:rPr lang="ru-RU" sz="2400" b="1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Специализированный подход</a:t>
            </a:r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: Разработка отдельного продукта для машиностроителей позволяет сосредоточиться на специфических потребностях этой категории пользователей, что ведет к более качественной и целенаправленной поддержке и развитию функционала.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FF0956-A224-4722-8EFF-D49AB0992DC5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203936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577" indent="-228577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altLang="ru-RU" sz="1200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Анимации в сборках </a:t>
            </a:r>
            <a:r>
              <a:rPr lang="ru-RU" altLang="ru-RU" sz="1200" dirty="0" err="1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nanoCAD</a:t>
            </a:r>
            <a:r>
              <a:rPr lang="ru-RU" altLang="ru-RU" sz="1200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 Механика PRO позволяют управлять видами камеры и движением и видимостью компонентов</a:t>
            </a:r>
          </a:p>
          <a:p>
            <a:pPr marL="228577" indent="-228577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ru-RU" altLang="ru-RU" sz="1200" dirty="0">
              <a:latin typeface="Montserrat" panose="00000500000000000000" pitchFamily="2" charset="-52"/>
              <a:ea typeface="Open Sans Light" panose="020B0306030504020204" pitchFamily="34" charset="0"/>
              <a:cs typeface="Open Sans Light" panose="020B0306030504020204" pitchFamily="34" charset="0"/>
              <a:sym typeface="+mn-ea"/>
            </a:endParaRPr>
          </a:p>
          <a:p>
            <a:pPr marL="228577" indent="-228577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altLang="ru-RU" sz="1200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Конфигуратор ключевых кадров представляет удобное плавающее окно с простым и понятным интерфейсом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dirty="0">
                <a:latin typeface="Montserrat" panose="00000500000000000000" pitchFamily="2" charset="-52"/>
              </a:rPr>
              <a:t>Создание схем сборки, который поможет для визуализации процесса сборки сложных конструкций, минимизируя ошибки или возможные неточности.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altLang="ru-RU" sz="1200" dirty="0">
              <a:latin typeface="Montserrat" panose="00000500000000000000" pitchFamily="2" charset="-52"/>
              <a:ea typeface="Open Sans Light" panose="020B0306030504020204" pitchFamily="34" charset="0"/>
              <a:cs typeface="Open Sans Light" panose="020B0306030504020204" pitchFamily="34" charset="0"/>
              <a:sym typeface="+mn-ea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7F90D7-D098-40B0-B5B3-E394902B954E}" type="slidenum">
              <a:rPr lang="ru-RU" smtClean="0"/>
              <a:t>22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0268395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Экспорт и импорт файлов в nanoCAD Механика PRO необходимы для множества целей. Один из ключевых аспектов - это возможность открыть и работать со своими старыми проектами, сохраняя целостность данных и совместимость с различными версиями программного обеспечения.</a:t>
            </a:r>
            <a:endParaRPr lang="en-US" sz="2400" b="0" i="0" kern="1200" dirty="0">
              <a:solidFill>
                <a:schemeClr val="tx1"/>
              </a:solidFill>
              <a:effectLst/>
              <a:latin typeface="Arial" panose="020B0604020202020204"/>
              <a:ea typeface="+mn-ea"/>
              <a:cs typeface="+mn-cs"/>
            </a:endParaRPr>
          </a:p>
          <a:p>
            <a:endParaRPr lang="ru-RU" sz="2400" b="0" i="0" kern="1200" dirty="0">
              <a:solidFill>
                <a:schemeClr val="tx1"/>
              </a:solidFill>
              <a:effectLst/>
              <a:latin typeface="Arial" panose="020B0604020202020204"/>
              <a:ea typeface="+mn-ea"/>
              <a:cs typeface="+mn-cs"/>
            </a:endParaRPr>
          </a:p>
          <a:p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Также, экспорт и импорт позволяют эффективно сотрудничать с партнерами и коллегами, работающими в других системах проектирования, обеспечивая легкий обмен моделями и данными. Это особенно важно для совместной работы над большими проектами и для обмена информацией в рамках поставщиков и заказчиков.</a:t>
            </a:r>
          </a:p>
          <a:p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Кроме того, возможность экспортировать файлы без истории построений, сохраняя только геометрию, позволяет соблюдать коммерческую конфиденциальность и передавать данные без раскрытия деталей проектирования и технологических решений.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7F90D7-D098-40B0-B5B3-E394902B954E}" type="slidenum">
              <a:rPr lang="ru-RU" smtClean="0"/>
              <a:t>23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428059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44" indent="-285744"/>
            <a:r>
              <a:rPr lang="ru-RU" sz="2000" dirty="0"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</a:rPr>
              <a:t>Развитие параметрического моделирования (из того что в работе): </a:t>
            </a:r>
          </a:p>
          <a:p>
            <a:pPr lvl="1">
              <a:buFont typeface="Calibri" panose="020F0502020204030204" pitchFamily="34" charset="0"/>
              <a:buChar char="−"/>
            </a:pPr>
            <a:r>
              <a:rPr lang="ru-RU" sz="2000" dirty="0"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lang="en-US" sz="2000" dirty="0"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</a:rPr>
              <a:t>D </a:t>
            </a:r>
            <a:r>
              <a:rPr lang="ru-RU" sz="2000" dirty="0"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</a:rPr>
              <a:t>эскиз, </a:t>
            </a:r>
          </a:p>
          <a:p>
            <a:pPr lvl="1">
              <a:buFont typeface="Calibri" panose="020F0502020204030204" pitchFamily="34" charset="0"/>
              <a:buChar char="−"/>
            </a:pPr>
            <a:r>
              <a:rPr lang="ru-RU" sz="2000" dirty="0"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</a:rPr>
              <a:t>тонкостенный элемент (оболочка), </a:t>
            </a:r>
          </a:p>
          <a:p>
            <a:pPr lvl="1">
              <a:buFont typeface="Calibri" panose="020F0502020204030204" pitchFamily="34" charset="0"/>
              <a:buChar char="−"/>
            </a:pPr>
            <a:r>
              <a:rPr lang="ru-RU" sz="2000" dirty="0"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</a:rPr>
              <a:t>пазы, </a:t>
            </a:r>
          </a:p>
          <a:p>
            <a:pPr lvl="1">
              <a:buFont typeface="Calibri" panose="020F0502020204030204" pitchFamily="34" charset="0"/>
              <a:buChar char="−"/>
            </a:pPr>
            <a:r>
              <a:rPr lang="ru-RU" sz="2000" dirty="0"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</a:rPr>
              <a:t>обработка в сборе</a:t>
            </a:r>
          </a:p>
          <a:p>
            <a:pPr marL="285744" indent="-285744"/>
            <a:r>
              <a:rPr lang="ru-RU" sz="2000" dirty="0"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</a:rPr>
              <a:t>Специализированное решение для проектирования емкостного оборудования и трубопроводов</a:t>
            </a:r>
          </a:p>
          <a:p>
            <a:pPr marL="285744" indent="-285744"/>
            <a:r>
              <a:rPr lang="ru-RU" sz="2000" dirty="0"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</a:rPr>
              <a:t>Импорт из </a:t>
            </a:r>
            <a:r>
              <a:rPr lang="en-US" sz="2000" dirty="0"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</a:rPr>
              <a:t>NX, SW, Inventor</a:t>
            </a:r>
            <a:endParaRPr lang="ru-RU" sz="2000" dirty="0">
              <a:latin typeface="Montserrat" panose="00000500000000000000" pitchFamily="2" charset="-52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D90E19-67F4-4AC8-AC8B-1577A3E7F160}" type="slidenum">
              <a:rPr lang="ru-RU" smtClean="0"/>
              <a:pPr/>
              <a:t>26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7333290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44" indent="-285744"/>
            <a:r>
              <a:rPr lang="ru-RU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Разработка различных методов получения кривых в пространстве (насыщение функционала 3</a:t>
            </a:r>
            <a:r>
              <a:rPr lang="en-US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</a:t>
            </a:r>
            <a:r>
              <a:rPr lang="ru-RU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-эскиза: дуги, отрезки, сплайны и спирали, прямой ввод координат, инструменты контроля длины, стыка кривых, кривизны, сглаживания сплайнов, кривые по формуле, стыки, обрезки, проекции и т.д.</a:t>
            </a:r>
          </a:p>
          <a:p>
            <a:pPr marL="285744" indent="-285744"/>
            <a:endParaRPr lang="ru-RU" sz="3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44" indent="-285744"/>
            <a:r>
              <a:rPr lang="ru-RU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Линейчатые поверхности, поверхности по набору кривых, поверхности конического сечения, поверхность по сечениям</a:t>
            </a:r>
          </a:p>
          <a:p>
            <a:pPr marL="285744" indent="-285744"/>
            <a:endParaRPr lang="ru-RU" sz="3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44" indent="-285744"/>
            <a:r>
              <a:rPr lang="ru-RU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Инструменты: Анализ сечений, Анализ кривизны/непрерывности, Анализ качества поверхности (зебра)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D90E19-67F4-4AC8-AC8B-1577A3E7F160}" type="slidenum">
              <a:rPr lang="ru-RU" smtClean="0"/>
              <a:pPr/>
              <a:t>32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960869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D90E19-67F4-4AC8-AC8B-1577A3E7F160}" type="slidenum">
              <a:rPr lang="ru-RU" smtClean="0"/>
              <a:pPr/>
              <a:t>33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243033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Процесс моделирования в nanoCAD Механика PRO начинается с создания файла детали или сборки. Для этих целей используются специальные форматы файлов: .</a:t>
            </a:r>
            <a:r>
              <a:rPr lang="ru-RU" sz="2400" b="0" i="0" kern="1200" dirty="0" err="1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dwp</a:t>
            </a:r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 для деталей и .</a:t>
            </a:r>
            <a:r>
              <a:rPr lang="ru-RU" sz="2400" b="0" i="0" kern="1200" dirty="0" err="1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dwa</a:t>
            </a:r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 для сборок.</a:t>
            </a:r>
            <a:b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</a:br>
            <a:endParaRPr lang="ru-RU" dirty="0"/>
          </a:p>
          <a:p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Использование двух форматов файлов для сборки и для детали обусловлено несколькими важными причинами:</a:t>
            </a:r>
          </a:p>
          <a:p>
            <a:endParaRPr lang="ru-RU" sz="2400" b="0" i="0" kern="1200" dirty="0">
              <a:solidFill>
                <a:schemeClr val="tx1"/>
              </a:solidFill>
              <a:effectLst/>
              <a:latin typeface="Arial" panose="020B0604020202020204"/>
              <a:ea typeface="+mn-ea"/>
              <a:cs typeface="+mn-cs"/>
            </a:endParaRPr>
          </a:p>
          <a:p>
            <a:r>
              <a:rPr lang="ru-RU" sz="2400" b="1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Разделение функций и упрощение управления</a:t>
            </a:r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:</a:t>
            </a:r>
          </a:p>
          <a:p>
            <a:pPr lvl="1"/>
            <a:r>
              <a:rPr lang="ru-RU" sz="2400" b="1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Файлы деталей (.</a:t>
            </a:r>
            <a:r>
              <a:rPr lang="ru-RU" sz="2400" b="1" i="0" kern="1200" dirty="0" err="1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dwp</a:t>
            </a:r>
            <a:r>
              <a:rPr lang="ru-RU" sz="2400" b="1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)</a:t>
            </a:r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: Каждый файл представляет отдельную деталь. Такие файлы легче обрабатывать, редактировать и тестировать на прочность и функциональность.</a:t>
            </a:r>
          </a:p>
          <a:p>
            <a:pPr lvl="1"/>
            <a:r>
              <a:rPr lang="ru-RU" sz="2400" b="1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Файлы сборок (.</a:t>
            </a:r>
            <a:r>
              <a:rPr lang="ru-RU" sz="2400" b="1" i="0" kern="1200" dirty="0" err="1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dwa</a:t>
            </a:r>
            <a:r>
              <a:rPr lang="ru-RU" sz="2400" b="1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)</a:t>
            </a:r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: Эти файлы включают в себя несколько деталей, объединённых в одну структуру. Они управляют взаимосвязями и взаимодействиями между деталями. Это важно для анализа общей механики и работы сборки, а также для управления большими проектами, где необходимо учитывать взаимодействие многих компонентов.</a:t>
            </a:r>
          </a:p>
          <a:p>
            <a:r>
              <a:rPr lang="ru-RU" sz="2400" b="1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Оптимизация рабочего процесса</a:t>
            </a:r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:</a:t>
            </a:r>
          </a:p>
          <a:p>
            <a:pPr lvl="1"/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Разделение на детали и сборки упрощает командную работу. Разработчики могут параллельно работать над разными деталями, которые затем объединяются в сборку. Это ускоряет процесс проектирования и упрощает управление версиями.</a:t>
            </a:r>
          </a:p>
          <a:p>
            <a:r>
              <a:rPr lang="ru-RU" sz="2400" b="1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Обеспечение гибкости и модульности</a:t>
            </a:r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:</a:t>
            </a:r>
          </a:p>
          <a:p>
            <a:pPr lvl="1"/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Использование отдельных форматов для деталей и сборок позволяет легко заменять и обновлять отдельные компоненты без необходимости изменения всей сборки. Это делает систему более гибкой и адаптируемой к изменениям.</a:t>
            </a:r>
          </a:p>
          <a:p>
            <a:r>
              <a:rPr lang="ru-RU" sz="2400" b="1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Новые форматы для преодоления ограничений</a:t>
            </a:r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:</a:t>
            </a:r>
          </a:p>
          <a:p>
            <a:pPr lvl="1"/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Мы создали новые форматы файлов (.</a:t>
            </a:r>
            <a:r>
              <a:rPr lang="ru-RU" sz="2400" b="0" i="0" kern="1200" dirty="0" err="1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dwp</a:t>
            </a:r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 и .</a:t>
            </a:r>
            <a:r>
              <a:rPr lang="ru-RU" sz="2400" b="0" i="0" kern="1200" dirty="0" err="1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dwa</a:t>
            </a:r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), чтобы снять ограничения старого формата и внедрить современные функции и улучшения. Старый формат</a:t>
            </a:r>
            <a:r>
              <a:rPr lang="ru-RU" sz="2400" b="0" i="0" kern="1200" baseline="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 </a:t>
            </a:r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имел ограничения по объему данных, скорости обработки и совместимости с новыми инструментами и стандартами.</a:t>
            </a:r>
          </a:p>
          <a:p>
            <a:pPr lvl="1"/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Новые форматы позволят нам обеспечивать более высокую производительность, надежность и удобство работы.</a:t>
            </a:r>
          </a:p>
          <a:p>
            <a:pPr lvl="1"/>
            <a:endParaRPr lang="ru-RU" sz="2400" b="0" i="0" kern="1200" dirty="0">
              <a:solidFill>
                <a:schemeClr val="tx1"/>
              </a:solidFill>
              <a:effectLst/>
              <a:latin typeface="Arial" panose="020B0604020202020204"/>
              <a:ea typeface="+mn-ea"/>
              <a:cs typeface="+mn-cs"/>
            </a:endParaRPr>
          </a:p>
          <a:p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О возможностях деталей</a:t>
            </a:r>
            <a:r>
              <a:rPr lang="ru-RU" sz="2400" b="0" i="0" kern="1200" baseline="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 и сборок мы поговорим немного позднее.</a:t>
            </a:r>
            <a:endParaRPr lang="ru-RU" sz="2400" b="0" i="0" kern="1200" dirty="0">
              <a:solidFill>
                <a:schemeClr val="tx1"/>
              </a:solidFill>
              <a:effectLst/>
              <a:latin typeface="Arial" panose="020B0604020202020204"/>
              <a:ea typeface="+mn-ea"/>
              <a:cs typeface="+mn-cs"/>
            </a:endParaRPr>
          </a:p>
          <a:p>
            <a:pPr lvl="1"/>
            <a:endParaRPr lang="ru-RU" sz="2400" b="0" i="0" kern="1200" dirty="0">
              <a:solidFill>
                <a:schemeClr val="tx1"/>
              </a:solidFill>
              <a:effectLst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7F90D7-D098-40B0-B5B3-E394902B954E}" type="slidenum">
              <a:rPr lang="ru-RU" smtClean="0"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370383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2400" b="1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Ленточный интерфейс</a:t>
            </a:r>
          </a:p>
          <a:p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Ленточный интерфейс в nanoCAD Механика PRO разработан для обеспечения максимального удобства и интуитивности работы. Вот ключевые моменты:</a:t>
            </a:r>
          </a:p>
          <a:p>
            <a:r>
              <a:rPr lang="ru-RU" sz="2400" b="1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Привычное расположение команд</a:t>
            </a:r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:</a:t>
            </a:r>
          </a:p>
          <a:p>
            <a:pPr lvl="1"/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Пользователи, знакомые с машиностроительными САПР, сразу почувствуют себя комфортно благодаря привычному расположению команд на ленте. Это снижает время на адаптацию и позволяет быстрее приступить к полноценной работе.</a:t>
            </a:r>
          </a:p>
          <a:p>
            <a:r>
              <a:rPr lang="ru-RU" sz="2400" b="1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Автоматическая смена лент</a:t>
            </a:r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:</a:t>
            </a:r>
          </a:p>
          <a:p>
            <a:pPr lvl="1"/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При нахождении в различных режимах редактирования, таких как:</a:t>
            </a:r>
          </a:p>
          <a:p>
            <a:pPr lvl="2"/>
            <a:r>
              <a:rPr lang="ru-RU" sz="2400" b="1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Детали</a:t>
            </a:r>
            <a:endParaRPr lang="ru-RU" sz="2400" b="0" i="0" kern="1200" dirty="0">
              <a:solidFill>
                <a:schemeClr val="tx1"/>
              </a:solidFill>
              <a:effectLst/>
              <a:latin typeface="Arial" panose="020B0604020202020204"/>
              <a:ea typeface="+mn-ea"/>
              <a:cs typeface="+mn-cs"/>
            </a:endParaRPr>
          </a:p>
          <a:p>
            <a:pPr lvl="2"/>
            <a:r>
              <a:rPr lang="ru-RU" sz="2400" b="1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Сборки</a:t>
            </a:r>
            <a:endParaRPr lang="ru-RU" sz="2400" b="0" i="0" kern="1200" dirty="0">
              <a:solidFill>
                <a:schemeClr val="tx1"/>
              </a:solidFill>
              <a:effectLst/>
              <a:latin typeface="Arial" panose="020B0604020202020204"/>
              <a:ea typeface="+mn-ea"/>
              <a:cs typeface="+mn-cs"/>
            </a:endParaRPr>
          </a:p>
          <a:p>
            <a:pPr lvl="2"/>
            <a:r>
              <a:rPr lang="ru-RU" sz="2400" b="1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Чертежа</a:t>
            </a:r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 </a:t>
            </a:r>
          </a:p>
          <a:p>
            <a:pPr lvl="1"/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Лента автоматически адаптируется, отображая наиболее подходящие команды для текущего контекста. Это повышает эффективность работы, так как нужные инструменты всегда под рукой.</a:t>
            </a:r>
          </a:p>
          <a:p>
            <a:r>
              <a:rPr lang="ru-RU" sz="2400" b="1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Возможность ручной конфигурации</a:t>
            </a:r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:</a:t>
            </a:r>
          </a:p>
          <a:p>
            <a:pPr lvl="1"/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Пользователи могут настроить вкладки ленты по своим предпочтениям, добавляя или удаляя команды, которые они используют чаще всего. Это обеспечивает персонализированный опыт работы и позволяет каждому пользователю настроить интерфейс под свои индивидуальные нужды и рабочие процессы.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7F90D7-D098-40B0-B5B3-E394902B954E}" type="slidenum">
              <a:rPr lang="ru-RU" smtClean="0"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94849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На этом слайде показаны примеры различных вкладок интерфейса nanoCAD Механика PRO. Вкладки включают инструменты для работы с параметрическими и листовыми деталями, создания эскизов и чертежей, а также для работы со сборками. Все инструменты организованы таким образом, чтобы обеспечить удобство и эффективность работы пользователей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7F90D7-D098-40B0-B5B3-E394902B954E}" type="slidenum">
              <a:rPr lang="ru-RU" smtClean="0"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24263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2400" b="1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Современный визуальный стиль</a:t>
            </a:r>
          </a:p>
          <a:p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nanoCAD Механика PRO предлагает современный визуальный стиль, который обеспечивает комфортную и интуитивно понятную работу с трехмерными моделями. Вот основные аспекты:</a:t>
            </a:r>
          </a:p>
          <a:p>
            <a:r>
              <a:rPr lang="ru-RU" sz="2400" b="1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Стандартные настройки визуальных стилей</a:t>
            </a:r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:</a:t>
            </a:r>
          </a:p>
          <a:p>
            <a:pPr lvl="1"/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Мы подобрали стандартные настройки, чтобы пользователи могли сразу приступить к работе с трёхмерными телами, не тратя время на дополнительную настройку. Всё настроено так, чтобы обеспечить максимальный комфорт и ясность при работе.</a:t>
            </a:r>
          </a:p>
          <a:p>
            <a:r>
              <a:rPr lang="ru-RU" sz="2400" b="1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Привычные элементы отображения</a:t>
            </a:r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:</a:t>
            </a:r>
          </a:p>
          <a:p>
            <a:pPr lvl="1"/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Пользователи найдут все привычные элементы, такие как отображение текстур, кромок, прозрачности моделей и многое другое. Это обеспечивает легкость в освоении и работу без необходимости привыкания к новому интерфейсу или стилю.</a:t>
            </a:r>
          </a:p>
          <a:p>
            <a:r>
              <a:rPr lang="ru-RU" sz="2400" b="1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Создание пользовательских стилей</a:t>
            </a:r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:</a:t>
            </a:r>
          </a:p>
          <a:p>
            <a:pPr lvl="1"/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В случае необходимости, пользователи всегда могут создать новый пользовательский стиль, адаптируя отображение моделей под свои специфические нужды и предпочтения. Это позволяет гибко настроить рабочее пространство и визуализацию в соответствии с индивидуальными требованиями.</a:t>
            </a:r>
          </a:p>
          <a:p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Эти функции обеспечивают удобство, гибкость и высокую производительность при работе с nanoCAD Механика PRO, делая процесс проектирования более эффективным и приятным.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7F90D7-D098-40B0-B5B3-E394902B954E}" type="slidenum">
              <a:rPr lang="ru-RU" smtClean="0"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44768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2400" b="1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Система координат локатора и управление видом модели</a:t>
            </a:r>
          </a:p>
          <a:p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В nanoCAD Механика PRO мы обеспечили удобное управление моделью и точное понимание пространственных отношений в проекте благодаря следующим возможностям:</a:t>
            </a:r>
          </a:p>
          <a:p>
            <a:r>
              <a:rPr lang="ru-RU" sz="2400" b="1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Система координат локатора по ГОСТ/ЕСКД</a:t>
            </a:r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:</a:t>
            </a:r>
          </a:p>
          <a:p>
            <a:pPr lvl="1"/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Наша система координат локатора настроена в соответствии с машиностроительными стандартами ГОСТ/ЕСКД, что обеспечивает единый подход к навигации в модели и более точное понимание пространственных отношений в проекте.</a:t>
            </a:r>
          </a:p>
          <a:p>
            <a:r>
              <a:rPr lang="ru-RU" sz="2400" b="1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Стандартные машиностроительные виды и схема расположения</a:t>
            </a:r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:</a:t>
            </a:r>
          </a:p>
          <a:p>
            <a:pPr lvl="1"/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Стандартные виды соответствуют машиностроительным стандартам по ГОСТ/ЕСКД. Это обеспечивает привычные и легко узнаваемые элементы управления и обозначения, что помогает пользователям более точно ориентироваться в пространстве проекта.</a:t>
            </a:r>
          </a:p>
          <a:p>
            <a:r>
              <a:rPr lang="ru-RU" sz="2400" b="1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Оптимальный старт работы с программой</a:t>
            </a:r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:</a:t>
            </a:r>
          </a:p>
          <a:p>
            <a:pPr lvl="1"/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Настройки программы были оптимизированы для пользователей </a:t>
            </a:r>
            <a:r>
              <a:rPr lang="es-ES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3D </a:t>
            </a:r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САПР, обеспечивая более комфортное и эффективное начало работы над проектами с улучшенными параметрами и инструментами.</a:t>
            </a:r>
          </a:p>
          <a:p>
            <a:pPr lvl="1"/>
            <a:r>
              <a:rPr lang="ru-RU" b="1" dirty="0"/>
              <a:t>Например:</a:t>
            </a:r>
            <a:br>
              <a:rPr lang="ru-RU" dirty="0"/>
            </a:br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Мы </a:t>
            </a:r>
            <a:r>
              <a:rPr lang="ru-RU" sz="2400" b="0" i="0" kern="1200" dirty="0" err="1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предустановили</a:t>
            </a:r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 настройки мыши по умолчанию, оптимизированные для работы с трехмерными моделями. Это упрощает и ускоряет процесс навигации и редактирования модели.</a:t>
            </a:r>
          </a:p>
          <a:p>
            <a:pPr lvl="1"/>
            <a:endParaRPr lang="ru-RU" sz="2400" b="0" i="0" kern="1200" dirty="0">
              <a:solidFill>
                <a:schemeClr val="tx1"/>
              </a:solidFill>
              <a:effectLst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7F90D7-D098-40B0-B5B3-E394902B954E}" type="slidenum">
              <a:rPr lang="ru-RU" smtClean="0"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27480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2400" b="1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Деталь</a:t>
            </a:r>
          </a:p>
          <a:p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В nanoCAD Механика PRO процесс создания детали начинается с выбора типа детали, будь то параметрическая твердотельная деталь или листовая деталь.</a:t>
            </a:r>
          </a:p>
          <a:p>
            <a:r>
              <a:rPr lang="ru-RU" sz="2400" b="1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Выбор типа детали</a:t>
            </a:r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:</a:t>
            </a:r>
          </a:p>
          <a:p>
            <a:pPr lvl="1"/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Параметрическая твердотельная деталь</a:t>
            </a:r>
          </a:p>
          <a:p>
            <a:pPr lvl="1"/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Листовая деталь</a:t>
            </a:r>
          </a:p>
          <a:p>
            <a:r>
              <a:rPr lang="ru-RU" sz="2400" b="1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Создание плоского эскиза</a:t>
            </a:r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:</a:t>
            </a:r>
          </a:p>
          <a:p>
            <a:pPr lvl="1"/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Сначала создаётся плоский эскиз. Важно, чтобы эскиз был полностью определён размерами и зависимостями. Это гарантирует точность и устойчивость конструкции.</a:t>
            </a:r>
          </a:p>
          <a:p>
            <a:r>
              <a:rPr lang="ru-RU" sz="2400" b="1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Формирование тела детали</a:t>
            </a:r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:</a:t>
            </a:r>
          </a:p>
          <a:p>
            <a:pPr lvl="1"/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После этого формируется тело детали.</a:t>
            </a:r>
          </a:p>
          <a:p>
            <a:pPr lvl="1"/>
            <a:r>
              <a:rPr lang="ru-RU" sz="2400" b="1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Твердотельные детали</a:t>
            </a:r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: Для твердотельных деталей используются 3D-примитивы, такие как вытягивание и вращение.</a:t>
            </a:r>
          </a:p>
          <a:p>
            <a:pPr lvl="1"/>
            <a:r>
              <a:rPr lang="ru-RU" sz="2400" b="1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Листовые детали</a:t>
            </a:r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: Для листовых деталей доступны операции, такие как сгиб, </a:t>
            </a:r>
            <a:r>
              <a:rPr lang="ru-RU" sz="2400" b="0" i="0" kern="1200" dirty="0" err="1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отбортовка</a:t>
            </a:r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, обечайка, </a:t>
            </a:r>
            <a:r>
              <a:rPr lang="ru-RU" sz="2400" b="0" i="0" kern="1200" dirty="0" err="1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завальцовка</a:t>
            </a:r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, перемычка и отверстие. Это позволяет создавать сложные формы и конструкции..</a:t>
            </a:r>
          </a:p>
          <a:p>
            <a:r>
              <a:rPr lang="ru-RU" sz="2400" b="1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Добавление элементов</a:t>
            </a:r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:</a:t>
            </a:r>
          </a:p>
          <a:p>
            <a:pPr lvl="1"/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После создания базового тела, добавляются различные элементы: скругления, фаски, резьбы и отверстия. Это придаёт детали завершённый вид и обеспечивает её функциональность.</a:t>
            </a:r>
          </a:p>
          <a:p>
            <a:r>
              <a:rPr lang="ru-RU" sz="2400" b="1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Создание массивов элементов</a:t>
            </a:r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:</a:t>
            </a:r>
          </a:p>
          <a:p>
            <a:pPr lvl="1"/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Если требуется, можно создавать массивы элементов. Это значительно упрощает и ускоряет процесс моделирования, особенно при работе с повторяющимися компонентами.</a:t>
            </a:r>
          </a:p>
          <a:p>
            <a:r>
              <a:rPr lang="ru-RU" sz="2400" b="1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Создание чертежа</a:t>
            </a:r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:</a:t>
            </a:r>
          </a:p>
          <a:p>
            <a:pPr lvl="1"/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И, наконец, из готовой детали можно легко создать чертёж. Это завершает процесс проектирования, позволяя быстро переходить от модели к её документации.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7F90D7-D098-40B0-B5B3-E394902B954E}" type="slidenum">
              <a:rPr lang="ru-RU" smtClean="0"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749265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Мы внедрили функцию определённых эскизов, которая упрощает процесс проектирования и моделирования.</a:t>
            </a:r>
          </a:p>
          <a:p>
            <a:r>
              <a:rPr lang="ru-RU" sz="2400" b="1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Автоматическая индикация завершенности:</a:t>
            </a:r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 При достаточном количестве геометрических параметров, цвет линии эскиза автоматически изменяется с синего на черный, указывая на завершенность процесса проектирования.</a:t>
            </a:r>
          </a:p>
          <a:p>
            <a:r>
              <a:rPr lang="ru-RU" sz="2400" b="1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Гибкость настройки:</a:t>
            </a:r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 Вы можете настроить индикацию определённого эскиза двумя способами:</a:t>
            </a:r>
          </a:p>
          <a:p>
            <a:pPr lvl="1"/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Считать определенными отдельно объекты эскиза и точки.</a:t>
            </a:r>
          </a:p>
          <a:p>
            <a:pPr lvl="1"/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Считать объект определенным только тогда, когда все его точки определены.</a:t>
            </a:r>
          </a:p>
          <a:p>
            <a:r>
              <a:rPr lang="ru-RU" sz="2400" b="0" i="0" kern="1200" dirty="0">
                <a:solidFill>
                  <a:schemeClr val="tx1"/>
                </a:solidFill>
                <a:effectLst/>
                <a:latin typeface="Arial" panose="020B0604020202020204"/>
                <a:ea typeface="+mn-ea"/>
                <a:cs typeface="+mn-cs"/>
              </a:rPr>
              <a:t>Настройка "Считать определенным, если DOF=0 для объекта и точек" позволяет адаптировать эту функцию под ваши потребности и требования.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7F90D7-D098-40B0-B5B3-E394902B954E}" type="slidenum">
              <a:rPr lang="ru-RU" smtClean="0"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34447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3 Текс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5">
            <a:extLst>
              <a:ext uri="{FF2B5EF4-FFF2-40B4-BE49-F238E27FC236}">
                <a16:creationId xmlns:a16="http://schemas.microsoft.com/office/drawing/2014/main" id="{13ABECFA-9075-3835-4F2D-1AFB5ECF57A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0705" y="582414"/>
            <a:ext cx="14723669" cy="802980"/>
          </a:xfrm>
          <a:prstGeom prst="rect">
            <a:avLst/>
          </a:prstGeom>
        </p:spPr>
        <p:txBody>
          <a:bodyPr/>
          <a:lstStyle>
            <a:lvl1pPr>
              <a:defRPr sz="4200" b="1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pic>
        <p:nvPicPr>
          <p:cNvPr id="5" name="Picture 3" descr="E:\НАНОСОФТ\ЦВЕТА УТВЕРЖДЕННЫЕ\нанософт-белый1.png">
            <a:extLst>
              <a:ext uri="{FF2B5EF4-FFF2-40B4-BE49-F238E27FC236}">
                <a16:creationId xmlns:a16="http://schemas.microsoft.com/office/drawing/2014/main" id="{4FD5D9D1-D8BB-65FE-8394-F221E9471EB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482556" y="9537556"/>
            <a:ext cx="1855583" cy="51435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094519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370">
          <p15:clr>
            <a:srgbClr val="FBAE40"/>
          </p15:clr>
        </p15:guide>
        <p15:guide id="4" orient="horz" pos="4156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 Текс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5">
            <a:extLst>
              <a:ext uri="{FF2B5EF4-FFF2-40B4-BE49-F238E27FC236}">
                <a16:creationId xmlns:a16="http://schemas.microsoft.com/office/drawing/2014/main" id="{13ABECFA-9075-3835-4F2D-1AFB5ECF57A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0705" y="582414"/>
            <a:ext cx="14723669" cy="802980"/>
          </a:xfrm>
          <a:prstGeom prst="rect">
            <a:avLst/>
          </a:prstGeom>
        </p:spPr>
        <p:txBody>
          <a:bodyPr/>
          <a:lstStyle>
            <a:lvl1pPr>
              <a:defRPr sz="4200" b="1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9" name="Текст 3"/>
          <p:cNvSpPr>
            <a:spLocks noGrp="1"/>
          </p:cNvSpPr>
          <p:nvPr>
            <p:ph type="body" sz="quarter" idx="18"/>
          </p:nvPr>
        </p:nvSpPr>
        <p:spPr>
          <a:xfrm>
            <a:off x="902153" y="1850233"/>
            <a:ext cx="16510340" cy="721023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>
                <a:latin typeface="Calibri" panose="020F0502020204030204" pitchFamily="34" charset="0"/>
                <a:ea typeface="Roboto" pitchFamily="2" charset="0"/>
                <a:cs typeface="Calibri" panose="020F0502020204030204" pitchFamily="34" charset="0"/>
              </a:defRPr>
            </a:lvl1pPr>
            <a:lvl2pPr>
              <a:defRPr sz="2550">
                <a:latin typeface="Calibri" panose="020F0502020204030204" pitchFamily="34" charset="0"/>
                <a:ea typeface="Roboto" pitchFamily="2" charset="0"/>
                <a:cs typeface="Calibri" panose="020F0502020204030204" pitchFamily="34" charset="0"/>
              </a:defRPr>
            </a:lvl2pPr>
            <a:lvl3pPr>
              <a:defRPr sz="2100"/>
            </a:lvl3pPr>
            <a:lvl4pPr>
              <a:defRPr sz="2100"/>
            </a:lvl4pPr>
            <a:lvl5pPr>
              <a:defRPr sz="2100"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</p:txBody>
      </p:sp>
      <p:pic>
        <p:nvPicPr>
          <p:cNvPr id="5" name="Picture 3" descr="E:\НАНОСОФТ\ЦВЕТА УТВЕРЖДЕННЫЕ\нанософт-белый1.png">
            <a:extLst>
              <a:ext uri="{FF2B5EF4-FFF2-40B4-BE49-F238E27FC236}">
                <a16:creationId xmlns:a16="http://schemas.microsoft.com/office/drawing/2014/main" id="{4FD5D9D1-D8BB-65FE-8394-F221E9471EB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482556" y="9537556"/>
            <a:ext cx="1855583" cy="51435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305624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370">
          <p15:clr>
            <a:srgbClr val="FBAE40"/>
          </p15:clr>
        </p15:guide>
        <p15:guide id="4" orient="horz" pos="4156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7.jpeg"/><Relationship Id="rId5" Type="http://schemas.openxmlformats.org/officeDocument/2006/relationships/image" Target="../media/image10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8.gif"/><Relationship Id="rId5" Type="http://schemas.openxmlformats.org/officeDocument/2006/relationships/image" Target="../media/image10.pn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3.jpe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9.png"/><Relationship Id="rId5" Type="http://schemas.openxmlformats.org/officeDocument/2006/relationships/image" Target="../media/image10.png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2.png"/><Relationship Id="rId5" Type="http://schemas.openxmlformats.org/officeDocument/2006/relationships/image" Target="../media/image10.pn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3.jpeg"/><Relationship Id="rId7" Type="http://schemas.microsoft.com/office/2007/relationships/hdphoto" Target="../media/hdphoto1.wdp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3.png"/><Relationship Id="rId5" Type="http://schemas.openxmlformats.org/officeDocument/2006/relationships/image" Target="../media/image10.png"/><Relationship Id="rId10" Type="http://schemas.openxmlformats.org/officeDocument/2006/relationships/image" Target="../media/image35.gif"/><Relationship Id="rId4" Type="http://schemas.openxmlformats.org/officeDocument/2006/relationships/image" Target="../media/image4.png"/><Relationship Id="rId9" Type="http://schemas.microsoft.com/office/2007/relationships/hdphoto" Target="../media/hdphoto2.wdp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.jpeg"/><Relationship Id="rId7" Type="http://schemas.openxmlformats.org/officeDocument/2006/relationships/image" Target="../media/image37.png"/><Relationship Id="rId12" Type="http://schemas.openxmlformats.org/officeDocument/2006/relationships/image" Target="../media/image4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6.png"/><Relationship Id="rId11" Type="http://schemas.openxmlformats.org/officeDocument/2006/relationships/image" Target="../media/image41.png"/><Relationship Id="rId5" Type="http://schemas.openxmlformats.org/officeDocument/2006/relationships/image" Target="../media/image10.png"/><Relationship Id="rId10" Type="http://schemas.openxmlformats.org/officeDocument/2006/relationships/image" Target="../media/image40.png"/><Relationship Id="rId4" Type="http://schemas.openxmlformats.org/officeDocument/2006/relationships/image" Target="../media/image4.png"/><Relationship Id="rId9" Type="http://schemas.openxmlformats.org/officeDocument/2006/relationships/image" Target="../media/image39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openxmlformats.org/officeDocument/2006/relationships/image" Target="../media/image50.png"/><Relationship Id="rId3" Type="http://schemas.openxmlformats.org/officeDocument/2006/relationships/image" Target="../media/image3.jpeg"/><Relationship Id="rId7" Type="http://schemas.openxmlformats.org/officeDocument/2006/relationships/image" Target="../media/image44.png"/><Relationship Id="rId12" Type="http://schemas.openxmlformats.org/officeDocument/2006/relationships/image" Target="../media/image4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3.png"/><Relationship Id="rId11" Type="http://schemas.openxmlformats.org/officeDocument/2006/relationships/image" Target="../media/image48.png"/><Relationship Id="rId5" Type="http://schemas.openxmlformats.org/officeDocument/2006/relationships/image" Target="../media/image10.png"/><Relationship Id="rId15" Type="http://schemas.openxmlformats.org/officeDocument/2006/relationships/image" Target="../media/image52.png"/><Relationship Id="rId10" Type="http://schemas.openxmlformats.org/officeDocument/2006/relationships/image" Target="../media/image47.png"/><Relationship Id="rId4" Type="http://schemas.openxmlformats.org/officeDocument/2006/relationships/image" Target="../media/image4.png"/><Relationship Id="rId9" Type="http://schemas.openxmlformats.org/officeDocument/2006/relationships/image" Target="../media/image46.png"/><Relationship Id="rId14" Type="http://schemas.openxmlformats.org/officeDocument/2006/relationships/image" Target="../media/image5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54.g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3.png"/><Relationship Id="rId5" Type="http://schemas.openxmlformats.org/officeDocument/2006/relationships/image" Target="../media/image10.png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6.png"/><Relationship Id="rId5" Type="http://schemas.openxmlformats.org/officeDocument/2006/relationships/image" Target="../media/image10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7.GIF"/><Relationship Id="rId5" Type="http://schemas.openxmlformats.org/officeDocument/2006/relationships/image" Target="../media/image10.png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8.png"/><Relationship Id="rId5" Type="http://schemas.openxmlformats.org/officeDocument/2006/relationships/image" Target="../media/image10.png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gif"/><Relationship Id="rId3" Type="http://schemas.openxmlformats.org/officeDocument/2006/relationships/image" Target="../media/image3.jpeg"/><Relationship Id="rId7" Type="http://schemas.openxmlformats.org/officeDocument/2006/relationships/image" Target="../media/image6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9.png"/><Relationship Id="rId5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62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6.svg"/><Relationship Id="rId4" Type="http://schemas.openxmlformats.org/officeDocument/2006/relationships/image" Target="../media/image65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image" Target="../media/image3.jpeg"/><Relationship Id="rId7" Type="http://schemas.openxmlformats.org/officeDocument/2006/relationships/image" Target="../media/image68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7.png"/><Relationship Id="rId5" Type="http://schemas.openxmlformats.org/officeDocument/2006/relationships/image" Target="../media/image10.png"/><Relationship Id="rId10" Type="http://schemas.openxmlformats.org/officeDocument/2006/relationships/image" Target="../media/image71.png"/><Relationship Id="rId4" Type="http://schemas.openxmlformats.org/officeDocument/2006/relationships/image" Target="../media/image4.png"/><Relationship Id="rId9" Type="http://schemas.openxmlformats.org/officeDocument/2006/relationships/image" Target="../media/image7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2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7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73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10" Type="http://schemas.openxmlformats.org/officeDocument/2006/relationships/image" Target="../media/image76.png"/><Relationship Id="rId4" Type="http://schemas.openxmlformats.org/officeDocument/2006/relationships/diagramLayout" Target="../diagrams/layout2.xml"/><Relationship Id="rId9" Type="http://schemas.openxmlformats.org/officeDocument/2006/relationships/image" Target="../media/image7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9.gif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9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7" Type="http://schemas.openxmlformats.org/officeDocument/2006/relationships/image" Target="../media/image8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3.png"/><Relationship Id="rId5" Type="http://schemas.openxmlformats.org/officeDocument/2006/relationships/image" Target="../media/image82.png"/><Relationship Id="rId4" Type="http://schemas.openxmlformats.org/officeDocument/2006/relationships/image" Target="../media/image8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7.png"/><Relationship Id="rId5" Type="http://schemas.openxmlformats.org/officeDocument/2006/relationships/image" Target="../media/image86.png"/><Relationship Id="rId4" Type="http://schemas.openxmlformats.org/officeDocument/2006/relationships/image" Target="../media/image85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png"/><Relationship Id="rId13" Type="http://schemas.openxmlformats.org/officeDocument/2006/relationships/image" Target="../media/image97.png"/><Relationship Id="rId3" Type="http://schemas.openxmlformats.org/officeDocument/2006/relationships/image" Target="../media/image3.jpeg"/><Relationship Id="rId7" Type="http://schemas.openxmlformats.org/officeDocument/2006/relationships/image" Target="../media/image91.gif"/><Relationship Id="rId12" Type="http://schemas.openxmlformats.org/officeDocument/2006/relationships/image" Target="../media/image9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0.gif"/><Relationship Id="rId11" Type="http://schemas.openxmlformats.org/officeDocument/2006/relationships/image" Target="../media/image95.png"/><Relationship Id="rId5" Type="http://schemas.openxmlformats.org/officeDocument/2006/relationships/image" Target="../media/image89.gif"/><Relationship Id="rId10" Type="http://schemas.openxmlformats.org/officeDocument/2006/relationships/image" Target="../media/image94.png"/><Relationship Id="rId4" Type="http://schemas.openxmlformats.org/officeDocument/2006/relationships/image" Target="../media/image88.gif"/><Relationship Id="rId9" Type="http://schemas.openxmlformats.org/officeDocument/2006/relationships/image" Target="../media/image9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9.jp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GIF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3.jpe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3297" r="-2576" b="-12932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143000" y="3162301"/>
            <a:ext cx="7696200" cy="2286000"/>
          </a:xfrm>
          <a:custGeom>
            <a:avLst/>
            <a:gdLst/>
            <a:ahLst/>
            <a:cxnLst/>
            <a:rect l="l" t="t" r="r" b="b"/>
            <a:pathLst>
              <a:path w="10931338" h="3354943">
                <a:moveTo>
                  <a:pt x="0" y="0"/>
                </a:moveTo>
                <a:lnTo>
                  <a:pt x="10931338" y="0"/>
                </a:lnTo>
                <a:lnTo>
                  <a:pt x="10931338" y="3354944"/>
                </a:lnTo>
                <a:lnTo>
                  <a:pt x="0" y="335494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5608CF0-BB33-2C86-AEBB-F78E7C22949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0" y="2324100"/>
            <a:ext cx="8534400" cy="4800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0F97A0E5-3076-2849-C4C1-BABB0307AAF6}"/>
              </a:ext>
            </a:extLst>
          </p:cNvPr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/>
            <a:stretch>
              <a:fillRect l="-3297" r="-2576" b="-12932"/>
            </a:stretch>
          </a:blipFill>
        </p:spPr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7F584F55-1648-847D-0EAF-9A19BCD34C1A}"/>
              </a:ext>
            </a:extLst>
          </p:cNvPr>
          <p:cNvSpPr/>
          <p:nvPr/>
        </p:nvSpPr>
        <p:spPr>
          <a:xfrm>
            <a:off x="730705" y="8724900"/>
            <a:ext cx="3003096" cy="815122"/>
          </a:xfrm>
          <a:custGeom>
            <a:avLst/>
            <a:gdLst/>
            <a:ahLst/>
            <a:cxnLst/>
            <a:rect l="l" t="t" r="r" b="b"/>
            <a:pathLst>
              <a:path w="10931338" h="3354943">
                <a:moveTo>
                  <a:pt x="0" y="0"/>
                </a:moveTo>
                <a:lnTo>
                  <a:pt x="10931338" y="0"/>
                </a:lnTo>
                <a:lnTo>
                  <a:pt x="10931338" y="3354944"/>
                </a:lnTo>
                <a:lnTo>
                  <a:pt x="0" y="335494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98CA3A9-BEBC-AF3C-F0DC-284B447F0DB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4919" y="8002648"/>
            <a:ext cx="4141610" cy="2329656"/>
          </a:xfrm>
          <a:prstGeom prst="rect">
            <a:avLst/>
          </a:prstGeom>
        </p:spPr>
      </p:pic>
      <p:sp>
        <p:nvSpPr>
          <p:cNvPr id="9" name="Заголовок 6">
            <a:extLst>
              <a:ext uri="{FF2B5EF4-FFF2-40B4-BE49-F238E27FC236}">
                <a16:creationId xmlns:a16="http://schemas.microsoft.com/office/drawing/2014/main" id="{968E4F4F-9826-8D89-703F-9626EA698957}"/>
              </a:ext>
            </a:extLst>
          </p:cNvPr>
          <p:cNvSpPr txBox="1">
            <a:spLocks/>
          </p:cNvSpPr>
          <p:nvPr/>
        </p:nvSpPr>
        <p:spPr>
          <a:xfrm>
            <a:off x="618008" y="498483"/>
            <a:ext cx="14723669" cy="802980"/>
          </a:xfrm>
          <a:prstGeom prst="rect">
            <a:avLst/>
          </a:prstGeom>
        </p:spPr>
        <p:txBody>
          <a:bodyPr vert="horz" lIns="137160" tIns="68580" rIns="137160" bIns="6858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</a:lstStyle>
          <a:p>
            <a:r>
              <a:rPr lang="ru-RU" sz="4200" dirty="0">
                <a:latin typeface="Montserrat" panose="00000500000000000000" pitchFamily="2" charset="-52"/>
                <a:ea typeface="Calibri" panose="020F0502020204030204" pitchFamily="34" charset="0"/>
              </a:rPr>
              <a:t>Деталь</a:t>
            </a:r>
            <a:r>
              <a:rPr lang="en-US" sz="4200" dirty="0">
                <a:latin typeface="Montserrat" panose="00000500000000000000" pitchFamily="2" charset="-52"/>
                <a:ea typeface="Calibri" panose="020F0502020204030204" pitchFamily="34" charset="0"/>
              </a:rPr>
              <a:t> </a:t>
            </a:r>
            <a:r>
              <a:rPr lang="ru-RU" sz="4200" dirty="0">
                <a:latin typeface="Montserrat" panose="00000500000000000000" pitchFamily="2" charset="-52"/>
                <a:ea typeface="Calibri" panose="020F0502020204030204" pitchFamily="34" charset="0"/>
              </a:rPr>
              <a:t>(</a:t>
            </a:r>
            <a:r>
              <a:rPr lang="en-US" sz="4200" dirty="0">
                <a:latin typeface="Montserrat" panose="00000500000000000000" pitchFamily="2" charset="-52"/>
                <a:ea typeface="Calibri" panose="020F0502020204030204" pitchFamily="34" charset="0"/>
              </a:rPr>
              <a:t>DWP</a:t>
            </a:r>
            <a:r>
              <a:rPr lang="ru-RU" sz="4200" dirty="0">
                <a:latin typeface="Montserrat" panose="00000500000000000000" pitchFamily="2" charset="-52"/>
                <a:ea typeface="Calibri" panose="020F0502020204030204" pitchFamily="34" charset="0"/>
              </a:rPr>
              <a:t>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400B57D-064A-EAA6-99E2-0013875A8E17}"/>
              </a:ext>
            </a:extLst>
          </p:cNvPr>
          <p:cNvSpPr txBox="1"/>
          <p:nvPr/>
        </p:nvSpPr>
        <p:spPr>
          <a:xfrm>
            <a:off x="5354493" y="1168370"/>
            <a:ext cx="7236591" cy="169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altLang="ru-RU" sz="2400" b="1" dirty="0">
                <a:solidFill>
                  <a:srgbClr val="9601D1"/>
                </a:solidFill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ПАРАМЕТРИЧЕСКАЯ ДЕТАЛЬ</a:t>
            </a:r>
            <a:r>
              <a:rPr lang="en-US" altLang="ru-RU" sz="2400" b="1" dirty="0">
                <a:solidFill>
                  <a:srgbClr val="9601D1"/>
                </a:solidFill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/</a:t>
            </a:r>
            <a:r>
              <a:rPr lang="ru-RU" altLang="ru-RU" sz="2400" b="1" dirty="0">
                <a:solidFill>
                  <a:srgbClr val="9601D1"/>
                </a:solidFill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ЛИСТОВАЯ</a:t>
            </a:r>
            <a:r>
              <a:rPr lang="en-US" altLang="ru-RU" sz="2400" b="1" dirty="0">
                <a:solidFill>
                  <a:srgbClr val="9601D1"/>
                </a:solidFill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 </a:t>
            </a:r>
            <a:r>
              <a:rPr lang="ru-RU" altLang="ru-RU" sz="2400" b="1" dirty="0">
                <a:solidFill>
                  <a:srgbClr val="9601D1"/>
                </a:solidFill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ДЕТАЛЬ </a:t>
            </a:r>
          </a:p>
          <a:p>
            <a:pPr algn="ctr">
              <a:lnSpc>
                <a:spcPct val="150000"/>
              </a:lnSpc>
            </a:pPr>
            <a:r>
              <a:rPr lang="ru-RU" altLang="ru-RU" sz="2400" b="1" dirty="0"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 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AC43146-5C68-B579-F232-F642E3C6F7F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8" t="2017" r="50690" b="1183"/>
          <a:stretch/>
        </p:blipFill>
        <p:spPr>
          <a:xfrm>
            <a:off x="814803" y="2170330"/>
            <a:ext cx="4602495" cy="5130830"/>
          </a:xfrm>
          <a:prstGeom prst="rect">
            <a:avLst/>
          </a:prstGeom>
        </p:spPr>
      </p:pic>
      <p:sp>
        <p:nvSpPr>
          <p:cNvPr id="16" name="TextBox 11">
            <a:extLst>
              <a:ext uri="{FF2B5EF4-FFF2-40B4-BE49-F238E27FC236}">
                <a16:creationId xmlns:a16="http://schemas.microsoft.com/office/drawing/2014/main" id="{1CBB9BC1-4773-007D-0C7B-D5FA17C7E3D1}"/>
              </a:ext>
            </a:extLst>
          </p:cNvPr>
          <p:cNvSpPr txBox="1"/>
          <p:nvPr/>
        </p:nvSpPr>
        <p:spPr>
          <a:xfrm>
            <a:off x="6556790" y="2925948"/>
            <a:ext cx="4766597" cy="583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altLang="ru-RU" sz="2400" b="1" dirty="0">
                <a:solidFill>
                  <a:srgbClr val="9601D1"/>
                </a:solidFill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ПЛОСКИЙ ЭСКИЗ</a:t>
            </a:r>
          </a:p>
        </p:txBody>
      </p:sp>
      <p:sp>
        <p:nvSpPr>
          <p:cNvPr id="18" name="TextBox 11">
            <a:extLst>
              <a:ext uri="{FF2B5EF4-FFF2-40B4-BE49-F238E27FC236}">
                <a16:creationId xmlns:a16="http://schemas.microsoft.com/office/drawing/2014/main" id="{9A72599D-47FC-CF0A-CA8E-D62E8C89D293}"/>
              </a:ext>
            </a:extLst>
          </p:cNvPr>
          <p:cNvSpPr txBox="1"/>
          <p:nvPr/>
        </p:nvSpPr>
        <p:spPr>
          <a:xfrm>
            <a:off x="6508499" y="5207235"/>
            <a:ext cx="4766597" cy="583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altLang="ru-RU" sz="2400" b="1" dirty="0">
                <a:solidFill>
                  <a:srgbClr val="9601D1"/>
                </a:solidFill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СОЗДАНИЕ ТЕЛА</a:t>
            </a:r>
          </a:p>
        </p:txBody>
      </p:sp>
      <p:sp>
        <p:nvSpPr>
          <p:cNvPr id="19" name="TextBox 11">
            <a:extLst>
              <a:ext uri="{FF2B5EF4-FFF2-40B4-BE49-F238E27FC236}">
                <a16:creationId xmlns:a16="http://schemas.microsoft.com/office/drawing/2014/main" id="{42C66E49-4245-3C24-626F-782467DDCF2A}"/>
              </a:ext>
            </a:extLst>
          </p:cNvPr>
          <p:cNvSpPr txBox="1"/>
          <p:nvPr/>
        </p:nvSpPr>
        <p:spPr>
          <a:xfrm>
            <a:off x="4590125" y="5905157"/>
            <a:ext cx="4766597" cy="224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altLang="ru-RU" sz="2400" dirty="0"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Выдавливание</a:t>
            </a:r>
            <a:br>
              <a:rPr lang="ru-RU" altLang="ru-RU" sz="2400" dirty="0"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</a:br>
            <a:r>
              <a:rPr lang="ru-RU" altLang="ru-RU" sz="2400" dirty="0"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Вращение</a:t>
            </a:r>
          </a:p>
          <a:p>
            <a:pPr algn="ctr">
              <a:lnSpc>
                <a:spcPct val="150000"/>
              </a:lnSpc>
            </a:pPr>
            <a:r>
              <a:rPr lang="ru-RU" altLang="ru-RU" sz="2400" dirty="0"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Вытягивание по сечениям</a:t>
            </a:r>
          </a:p>
          <a:p>
            <a:pPr algn="ctr">
              <a:lnSpc>
                <a:spcPct val="150000"/>
              </a:lnSpc>
            </a:pPr>
            <a:r>
              <a:rPr lang="ru-RU" altLang="ru-RU" sz="2400" dirty="0"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Вытягивание по траектории</a:t>
            </a:r>
          </a:p>
        </p:txBody>
      </p:sp>
      <p:sp>
        <p:nvSpPr>
          <p:cNvPr id="28" name="TextBox 11">
            <a:extLst>
              <a:ext uri="{FF2B5EF4-FFF2-40B4-BE49-F238E27FC236}">
                <a16:creationId xmlns:a16="http://schemas.microsoft.com/office/drawing/2014/main" id="{7BDD841E-BF6F-5C12-1FCA-E2E88CEE5E6A}"/>
              </a:ext>
            </a:extLst>
          </p:cNvPr>
          <p:cNvSpPr txBox="1"/>
          <p:nvPr/>
        </p:nvSpPr>
        <p:spPr>
          <a:xfrm>
            <a:off x="9192620" y="5946003"/>
            <a:ext cx="4119164" cy="224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altLang="ru-RU" sz="2400" dirty="0"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Плоское листовое тело</a:t>
            </a:r>
          </a:p>
          <a:p>
            <a:pPr algn="ctr">
              <a:lnSpc>
                <a:spcPct val="150000"/>
              </a:lnSpc>
            </a:pPr>
            <a:r>
              <a:rPr lang="ru-RU" altLang="ru-RU" sz="2400" dirty="0"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сгиб, </a:t>
            </a:r>
            <a:r>
              <a:rPr lang="ru-RU" altLang="ru-RU" sz="2400" dirty="0" err="1"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отбортовка</a:t>
            </a:r>
            <a:r>
              <a:rPr lang="ru-RU" altLang="ru-RU" sz="2400" dirty="0"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, обечайка, </a:t>
            </a:r>
            <a:r>
              <a:rPr lang="ru-RU" altLang="ru-RU" sz="2400" dirty="0" err="1"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завальцовка</a:t>
            </a:r>
            <a:r>
              <a:rPr lang="ru-RU" altLang="ru-RU" sz="2400" dirty="0"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, перемычка, отверстие</a:t>
            </a:r>
          </a:p>
        </p:txBody>
      </p:sp>
      <p:grpSp>
        <p:nvGrpSpPr>
          <p:cNvPr id="30" name="Группа 29">
            <a:extLst>
              <a:ext uri="{FF2B5EF4-FFF2-40B4-BE49-F238E27FC236}">
                <a16:creationId xmlns:a16="http://schemas.microsoft.com/office/drawing/2014/main" id="{40BBF560-EB64-93FC-EBB3-1160EE7BB54F}"/>
              </a:ext>
            </a:extLst>
          </p:cNvPr>
          <p:cNvGrpSpPr/>
          <p:nvPr/>
        </p:nvGrpSpPr>
        <p:grpSpPr>
          <a:xfrm>
            <a:off x="8047575" y="8078480"/>
            <a:ext cx="1612652" cy="760356"/>
            <a:chOff x="9645652" y="8482634"/>
            <a:chExt cx="1612900" cy="760473"/>
          </a:xfrm>
        </p:grpSpPr>
        <p:sp>
          <p:nvSpPr>
            <p:cNvPr id="39" name="Стрелка вниз 21">
              <a:extLst>
                <a:ext uri="{FF2B5EF4-FFF2-40B4-BE49-F238E27FC236}">
                  <a16:creationId xmlns:a16="http://schemas.microsoft.com/office/drawing/2014/main" id="{A69A818E-08BE-7190-FED9-D183294A21A9}"/>
                </a:ext>
              </a:extLst>
            </p:cNvPr>
            <p:cNvSpPr/>
            <p:nvPr/>
          </p:nvSpPr>
          <p:spPr>
            <a:xfrm>
              <a:off x="9645652" y="8627159"/>
              <a:ext cx="1612900" cy="615948"/>
            </a:xfrm>
            <a:prstGeom prst="downArrow">
              <a:avLst/>
            </a:prstGeom>
            <a:solidFill>
              <a:srgbClr val="D7D7D7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0" name="Прямоугольник 39">
              <a:extLst>
                <a:ext uri="{FF2B5EF4-FFF2-40B4-BE49-F238E27FC236}">
                  <a16:creationId xmlns:a16="http://schemas.microsoft.com/office/drawing/2014/main" id="{A38A17C4-541F-120D-1F4C-284420CC7894}"/>
                </a:ext>
              </a:extLst>
            </p:cNvPr>
            <p:cNvSpPr/>
            <p:nvPr/>
          </p:nvSpPr>
          <p:spPr>
            <a:xfrm>
              <a:off x="10049671" y="8482634"/>
              <a:ext cx="806448" cy="87485"/>
            </a:xfrm>
            <a:prstGeom prst="rect">
              <a:avLst/>
            </a:prstGeom>
            <a:solidFill>
              <a:srgbClr val="D7D7D7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41" name="Группа 40">
            <a:extLst>
              <a:ext uri="{FF2B5EF4-FFF2-40B4-BE49-F238E27FC236}">
                <a16:creationId xmlns:a16="http://schemas.microsoft.com/office/drawing/2014/main" id="{625504E7-B647-5D75-F8AD-25C6EB6897BC}"/>
              </a:ext>
            </a:extLst>
          </p:cNvPr>
          <p:cNvGrpSpPr/>
          <p:nvPr/>
        </p:nvGrpSpPr>
        <p:grpSpPr>
          <a:xfrm>
            <a:off x="14702896" y="1475321"/>
            <a:ext cx="1612652" cy="760356"/>
            <a:chOff x="9645652" y="8482634"/>
            <a:chExt cx="1612900" cy="760473"/>
          </a:xfrm>
        </p:grpSpPr>
        <p:sp>
          <p:nvSpPr>
            <p:cNvPr id="42" name="Стрелка вниз 23">
              <a:extLst>
                <a:ext uri="{FF2B5EF4-FFF2-40B4-BE49-F238E27FC236}">
                  <a16:creationId xmlns:a16="http://schemas.microsoft.com/office/drawing/2014/main" id="{6AA7C033-263E-7DFA-1415-E4C823A325DB}"/>
                </a:ext>
              </a:extLst>
            </p:cNvPr>
            <p:cNvSpPr/>
            <p:nvPr/>
          </p:nvSpPr>
          <p:spPr>
            <a:xfrm>
              <a:off x="9645652" y="8627159"/>
              <a:ext cx="1612900" cy="615948"/>
            </a:xfrm>
            <a:prstGeom prst="downArrow">
              <a:avLst/>
            </a:prstGeom>
            <a:solidFill>
              <a:srgbClr val="D7D7D7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3" name="Прямоугольник 42">
              <a:extLst>
                <a:ext uri="{FF2B5EF4-FFF2-40B4-BE49-F238E27FC236}">
                  <a16:creationId xmlns:a16="http://schemas.microsoft.com/office/drawing/2014/main" id="{E55A3973-3336-D8FB-8956-530C009623DE}"/>
                </a:ext>
              </a:extLst>
            </p:cNvPr>
            <p:cNvSpPr/>
            <p:nvPr/>
          </p:nvSpPr>
          <p:spPr>
            <a:xfrm>
              <a:off x="10049671" y="8482634"/>
              <a:ext cx="806448" cy="87485"/>
            </a:xfrm>
            <a:prstGeom prst="rect">
              <a:avLst/>
            </a:prstGeom>
            <a:solidFill>
              <a:srgbClr val="D7D7D7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44" name="TextBox 11">
            <a:extLst>
              <a:ext uri="{FF2B5EF4-FFF2-40B4-BE49-F238E27FC236}">
                <a16:creationId xmlns:a16="http://schemas.microsoft.com/office/drawing/2014/main" id="{7A7EB65B-274E-556D-FA26-2F67A974F16D}"/>
              </a:ext>
            </a:extLst>
          </p:cNvPr>
          <p:cNvSpPr txBox="1"/>
          <p:nvPr/>
        </p:nvSpPr>
        <p:spPr>
          <a:xfrm>
            <a:off x="13117915" y="2139800"/>
            <a:ext cx="4766597" cy="583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altLang="ru-RU" sz="2400" b="1" dirty="0">
                <a:solidFill>
                  <a:srgbClr val="9601D1"/>
                </a:solidFill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ЭЛЕМЕНТЫ</a:t>
            </a:r>
          </a:p>
        </p:txBody>
      </p:sp>
      <p:sp>
        <p:nvSpPr>
          <p:cNvPr id="45" name="TextBox 11">
            <a:extLst>
              <a:ext uri="{FF2B5EF4-FFF2-40B4-BE49-F238E27FC236}">
                <a16:creationId xmlns:a16="http://schemas.microsoft.com/office/drawing/2014/main" id="{60D88C98-56EB-AE4E-8E65-1DA5A3BCED95}"/>
              </a:ext>
            </a:extLst>
          </p:cNvPr>
          <p:cNvSpPr txBox="1"/>
          <p:nvPr/>
        </p:nvSpPr>
        <p:spPr>
          <a:xfrm>
            <a:off x="13105250" y="2653130"/>
            <a:ext cx="4766597" cy="1137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altLang="ru-RU" sz="2400" dirty="0"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Скругление, фаска, </a:t>
            </a:r>
            <a:br>
              <a:rPr lang="ru-RU" altLang="ru-RU" sz="2400" dirty="0"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</a:br>
            <a:r>
              <a:rPr lang="ru-RU" altLang="ru-RU" sz="2400" dirty="0"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резьба, отверстие</a:t>
            </a:r>
          </a:p>
        </p:txBody>
      </p:sp>
      <p:sp>
        <p:nvSpPr>
          <p:cNvPr id="46" name="Стрелка вниз 28">
            <a:extLst>
              <a:ext uri="{FF2B5EF4-FFF2-40B4-BE49-F238E27FC236}">
                <a16:creationId xmlns:a16="http://schemas.microsoft.com/office/drawing/2014/main" id="{95605AE8-0978-7C74-A76A-E8879F1FC640}"/>
              </a:ext>
            </a:extLst>
          </p:cNvPr>
          <p:cNvSpPr/>
          <p:nvPr/>
        </p:nvSpPr>
        <p:spPr>
          <a:xfrm>
            <a:off x="14702896" y="3942392"/>
            <a:ext cx="1612652" cy="615852"/>
          </a:xfrm>
          <a:prstGeom prst="downArrow">
            <a:avLst/>
          </a:prstGeom>
          <a:solidFill>
            <a:srgbClr val="D7D7D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Montserrat" panose="00000500000000000000" pitchFamily="2" charset="-52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7" name="TextBox 11">
            <a:extLst>
              <a:ext uri="{FF2B5EF4-FFF2-40B4-BE49-F238E27FC236}">
                <a16:creationId xmlns:a16="http://schemas.microsoft.com/office/drawing/2014/main" id="{79359F29-4743-B820-F9D5-CCD1E967D91A}"/>
              </a:ext>
            </a:extLst>
          </p:cNvPr>
          <p:cNvSpPr txBox="1"/>
          <p:nvPr/>
        </p:nvSpPr>
        <p:spPr>
          <a:xfrm>
            <a:off x="13105249" y="4475592"/>
            <a:ext cx="4766597" cy="583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altLang="ru-RU" sz="2400" b="1" dirty="0">
                <a:solidFill>
                  <a:srgbClr val="9601D1"/>
                </a:solidFill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МАССИВЫ</a:t>
            </a:r>
          </a:p>
        </p:txBody>
      </p:sp>
      <p:sp>
        <p:nvSpPr>
          <p:cNvPr id="49" name="TextBox 11">
            <a:extLst>
              <a:ext uri="{FF2B5EF4-FFF2-40B4-BE49-F238E27FC236}">
                <a16:creationId xmlns:a16="http://schemas.microsoft.com/office/drawing/2014/main" id="{65BECB36-C499-C779-00AC-74658DC9E230}"/>
              </a:ext>
            </a:extLst>
          </p:cNvPr>
          <p:cNvSpPr txBox="1"/>
          <p:nvPr/>
        </p:nvSpPr>
        <p:spPr>
          <a:xfrm>
            <a:off x="13117915" y="4948340"/>
            <a:ext cx="4766597" cy="1137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altLang="ru-RU" sz="2400" dirty="0"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Прямой, круговой,</a:t>
            </a:r>
            <a:br>
              <a:rPr lang="ru-RU" altLang="ru-RU" sz="2400" dirty="0"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</a:br>
            <a:r>
              <a:rPr lang="ru-RU" altLang="ru-RU" sz="2400" dirty="0"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зеркальное отражение</a:t>
            </a:r>
          </a:p>
        </p:txBody>
      </p:sp>
      <p:sp>
        <p:nvSpPr>
          <p:cNvPr id="50" name="Стрелка вниз 32">
            <a:extLst>
              <a:ext uri="{FF2B5EF4-FFF2-40B4-BE49-F238E27FC236}">
                <a16:creationId xmlns:a16="http://schemas.microsoft.com/office/drawing/2014/main" id="{6B1F6254-18EF-A3AD-FF31-96994FDB8454}"/>
              </a:ext>
            </a:extLst>
          </p:cNvPr>
          <p:cNvSpPr/>
          <p:nvPr/>
        </p:nvSpPr>
        <p:spPr>
          <a:xfrm>
            <a:off x="14668118" y="6147284"/>
            <a:ext cx="1612652" cy="615852"/>
          </a:xfrm>
          <a:prstGeom prst="downArrow">
            <a:avLst/>
          </a:prstGeom>
          <a:solidFill>
            <a:srgbClr val="D7D7D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Montserrat" panose="00000500000000000000" pitchFamily="2" charset="-52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1" name="TextBox 11">
            <a:extLst>
              <a:ext uri="{FF2B5EF4-FFF2-40B4-BE49-F238E27FC236}">
                <a16:creationId xmlns:a16="http://schemas.microsoft.com/office/drawing/2014/main" id="{CAA116F2-C1F6-39DC-9153-3E17F4007BAB}"/>
              </a:ext>
            </a:extLst>
          </p:cNvPr>
          <p:cNvSpPr txBox="1"/>
          <p:nvPr/>
        </p:nvSpPr>
        <p:spPr>
          <a:xfrm>
            <a:off x="13117915" y="6732396"/>
            <a:ext cx="4766597" cy="583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altLang="ru-RU" sz="2400" b="1" dirty="0">
                <a:solidFill>
                  <a:srgbClr val="9601D1"/>
                </a:solidFill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ЧЕРТЕЖ</a:t>
            </a:r>
          </a:p>
        </p:txBody>
      </p:sp>
      <p:sp>
        <p:nvSpPr>
          <p:cNvPr id="52" name="TextBox 11">
            <a:extLst>
              <a:ext uri="{FF2B5EF4-FFF2-40B4-BE49-F238E27FC236}">
                <a16:creationId xmlns:a16="http://schemas.microsoft.com/office/drawing/2014/main" id="{8B41043A-6EED-E87F-2384-5058C0BF50AE}"/>
              </a:ext>
            </a:extLst>
          </p:cNvPr>
          <p:cNvSpPr txBox="1"/>
          <p:nvPr/>
        </p:nvSpPr>
        <p:spPr>
          <a:xfrm>
            <a:off x="13117915" y="7220263"/>
            <a:ext cx="4766597" cy="1137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altLang="ru-RU" sz="2400" dirty="0"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Переход в режим листа и создание чертежа детали</a:t>
            </a:r>
          </a:p>
        </p:txBody>
      </p:sp>
      <p:sp>
        <p:nvSpPr>
          <p:cNvPr id="53" name="Стрелка вниз 35">
            <a:extLst>
              <a:ext uri="{FF2B5EF4-FFF2-40B4-BE49-F238E27FC236}">
                <a16:creationId xmlns:a16="http://schemas.microsoft.com/office/drawing/2014/main" id="{ABD8EBEF-AFB8-E25E-D3C9-45A7C7A5B942}"/>
              </a:ext>
            </a:extLst>
          </p:cNvPr>
          <p:cNvSpPr/>
          <p:nvPr/>
        </p:nvSpPr>
        <p:spPr>
          <a:xfrm>
            <a:off x="8134159" y="2345204"/>
            <a:ext cx="1612652" cy="615852"/>
          </a:xfrm>
          <a:prstGeom prst="downArrow">
            <a:avLst/>
          </a:prstGeom>
          <a:solidFill>
            <a:srgbClr val="D7D7D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Montserrat" panose="00000500000000000000" pitchFamily="2" charset="-52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4" name="TextBox 11">
            <a:extLst>
              <a:ext uri="{FF2B5EF4-FFF2-40B4-BE49-F238E27FC236}">
                <a16:creationId xmlns:a16="http://schemas.microsoft.com/office/drawing/2014/main" id="{23EE57D5-EEB3-B492-2483-E221339F5581}"/>
              </a:ext>
            </a:extLst>
          </p:cNvPr>
          <p:cNvSpPr txBox="1"/>
          <p:nvPr/>
        </p:nvSpPr>
        <p:spPr>
          <a:xfrm>
            <a:off x="5144315" y="3342619"/>
            <a:ext cx="7933254" cy="1137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altLang="ru-RU" sz="2400" dirty="0"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Создание эскиза полностью определенного параметрическими размерами</a:t>
            </a:r>
          </a:p>
        </p:txBody>
      </p:sp>
      <p:sp>
        <p:nvSpPr>
          <p:cNvPr id="55" name="Стрелка вниз 37">
            <a:extLst>
              <a:ext uri="{FF2B5EF4-FFF2-40B4-BE49-F238E27FC236}">
                <a16:creationId xmlns:a16="http://schemas.microsoft.com/office/drawing/2014/main" id="{01C3F0FE-22B3-34C6-09DA-B622D9414B88}"/>
              </a:ext>
            </a:extLst>
          </p:cNvPr>
          <p:cNvSpPr/>
          <p:nvPr/>
        </p:nvSpPr>
        <p:spPr>
          <a:xfrm>
            <a:off x="8138323" y="4571370"/>
            <a:ext cx="1612652" cy="615852"/>
          </a:xfrm>
          <a:prstGeom prst="downArrow">
            <a:avLst/>
          </a:prstGeom>
          <a:solidFill>
            <a:srgbClr val="D7D7D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Montserrat" panose="00000500000000000000" pitchFamily="2" charset="-52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56" name="Соединительная линия уступом 5">
            <a:extLst>
              <a:ext uri="{FF2B5EF4-FFF2-40B4-BE49-F238E27FC236}">
                <a16:creationId xmlns:a16="http://schemas.microsoft.com/office/drawing/2014/main" id="{396A95FB-67D9-2787-8209-BE1BC658DBDD}"/>
              </a:ext>
            </a:extLst>
          </p:cNvPr>
          <p:cNvCxnSpPr>
            <a:cxnSpLocks/>
            <a:endCxn id="39" idx="2"/>
          </p:cNvCxnSpPr>
          <p:nvPr/>
        </p:nvCxnSpPr>
        <p:spPr>
          <a:xfrm rot="10800000" flipV="1">
            <a:off x="8853902" y="4667160"/>
            <a:ext cx="4567519" cy="4171676"/>
          </a:xfrm>
          <a:prstGeom prst="bentConnector4">
            <a:avLst>
              <a:gd name="adj1" fmla="val 392"/>
              <a:gd name="adj2" fmla="val 10548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Соединительная линия уступом 47">
            <a:extLst>
              <a:ext uri="{FF2B5EF4-FFF2-40B4-BE49-F238E27FC236}">
                <a16:creationId xmlns:a16="http://schemas.microsoft.com/office/drawing/2014/main" id="{091C9073-B265-8F4C-EA43-C177ACB45B59}"/>
              </a:ext>
            </a:extLst>
          </p:cNvPr>
          <p:cNvCxnSpPr>
            <a:cxnSpLocks/>
            <a:endCxn id="43" idx="0"/>
          </p:cNvCxnSpPr>
          <p:nvPr/>
        </p:nvCxnSpPr>
        <p:spPr>
          <a:xfrm rot="5400000" flipH="1" flipV="1">
            <a:off x="12869799" y="2026944"/>
            <a:ext cx="3191839" cy="2088594"/>
          </a:xfrm>
          <a:prstGeom prst="bentConnector3">
            <a:avLst>
              <a:gd name="adj1" fmla="val 107162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2948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20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3" dur="100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  <p:bldP spid="19" grpId="0"/>
      <p:bldP spid="28" grpId="0"/>
      <p:bldP spid="44" grpId="0"/>
      <p:bldP spid="45" grpId="0"/>
      <p:bldP spid="46" grpId="0" animBg="1"/>
      <p:bldP spid="47" grpId="0"/>
      <p:bldP spid="49" grpId="0"/>
      <p:bldP spid="50" grpId="0" animBg="1"/>
      <p:bldP spid="51" grpId="0"/>
      <p:bldP spid="52" grpId="0"/>
      <p:bldP spid="53" grpId="0" animBg="1"/>
      <p:bldP spid="54" grpId="0"/>
      <p:bldP spid="5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7A7BC546-6A7B-4CDA-2B55-9260204A5AB7}"/>
              </a:ext>
            </a:extLst>
          </p:cNvPr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/>
            <a:stretch>
              <a:fillRect l="-3297" r="-2576" b="-12932"/>
            </a:stretch>
          </a:blipFill>
        </p:spPr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B60C8D66-2EB2-85C4-99A8-912862DD2ADE}"/>
              </a:ext>
            </a:extLst>
          </p:cNvPr>
          <p:cNvSpPr/>
          <p:nvPr/>
        </p:nvSpPr>
        <p:spPr>
          <a:xfrm>
            <a:off x="730705" y="8724900"/>
            <a:ext cx="3003096" cy="815122"/>
          </a:xfrm>
          <a:custGeom>
            <a:avLst/>
            <a:gdLst/>
            <a:ahLst/>
            <a:cxnLst/>
            <a:rect l="l" t="t" r="r" b="b"/>
            <a:pathLst>
              <a:path w="10931338" h="3354943">
                <a:moveTo>
                  <a:pt x="0" y="0"/>
                </a:moveTo>
                <a:lnTo>
                  <a:pt x="10931338" y="0"/>
                </a:lnTo>
                <a:lnTo>
                  <a:pt x="10931338" y="3354944"/>
                </a:lnTo>
                <a:lnTo>
                  <a:pt x="0" y="335494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E255939-D847-AB54-49C8-7D45C50660B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4919" y="8002648"/>
            <a:ext cx="4141610" cy="2329656"/>
          </a:xfrm>
          <a:prstGeom prst="rect">
            <a:avLst/>
          </a:prstGeom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Montserrat" panose="00000500000000000000" pitchFamily="2" charset="-52"/>
              </a:rPr>
              <a:t>Функция определённости эскизной геометрии</a:t>
            </a:r>
          </a:p>
        </p:txBody>
      </p:sp>
      <p:sp>
        <p:nvSpPr>
          <p:cNvPr id="10" name="TextBox 11"/>
          <p:cNvSpPr txBox="1"/>
          <p:nvPr/>
        </p:nvSpPr>
        <p:spPr>
          <a:xfrm>
            <a:off x="8484325" y="1650813"/>
            <a:ext cx="9803675" cy="7631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866" indent="-34286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3000" b="1" dirty="0">
                <a:latin typeface="Montserrat" panose="00000500000000000000" pitchFamily="2" charset="-52"/>
              </a:rPr>
              <a:t>Индикация завершенности</a:t>
            </a:r>
          </a:p>
          <a:p>
            <a:pPr>
              <a:lnSpc>
                <a:spcPct val="150000"/>
              </a:lnSpc>
            </a:pPr>
            <a:r>
              <a:rPr lang="ru-RU" altLang="ru-RU" sz="3000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Цвет линий автоматически изменяется при наложении геометрических параметров эскиза.</a:t>
            </a:r>
            <a:endParaRPr lang="ru-RU" sz="3000" b="1" dirty="0">
              <a:latin typeface="Montserrat" panose="00000500000000000000" pitchFamily="2" charset="-52"/>
            </a:endParaRPr>
          </a:p>
          <a:p>
            <a:pPr marL="342866" indent="-34286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altLang="ru-RU" sz="3000" b="1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Гибкость настроек</a:t>
            </a:r>
          </a:p>
          <a:p>
            <a:pPr>
              <a:lnSpc>
                <a:spcPct val="150000"/>
              </a:lnSpc>
            </a:pPr>
            <a:r>
              <a:rPr lang="ru-RU" sz="3000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</a:rPr>
              <a:t>Настроить индикацию определённого эскиза можно двумя способами:</a:t>
            </a:r>
          </a:p>
          <a:p>
            <a:pPr marL="0" lvl="1" indent="-514350">
              <a:lnSpc>
                <a:spcPct val="150000"/>
              </a:lnSpc>
              <a:buFont typeface="Calibri" panose="020F0502020204030204" pitchFamily="34" charset="0"/>
              <a:buChar char="−"/>
            </a:pPr>
            <a:r>
              <a:rPr lang="ru-RU" sz="3000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</a:rPr>
              <a:t>Считать определенными отдельно объекты эскиза и точки.</a:t>
            </a:r>
          </a:p>
          <a:p>
            <a:pPr marL="0" lvl="1" indent="-514350">
              <a:lnSpc>
                <a:spcPct val="150000"/>
              </a:lnSpc>
              <a:buFont typeface="Calibri" panose="020F0502020204030204" pitchFamily="34" charset="0"/>
              <a:buChar char="−"/>
            </a:pPr>
            <a:r>
              <a:rPr lang="ru-RU" sz="3000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</a:rPr>
              <a:t>Считать объект определенным только тогда, когда все его точки определены</a:t>
            </a:r>
            <a:r>
              <a:rPr lang="ru-RU" sz="3000" dirty="0">
                <a:latin typeface="Montserrat" panose="00000500000000000000" pitchFamily="2" charset="-52"/>
              </a:rPr>
              <a:t>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5F5FF63-B133-F1F8-A483-E7B4500576AD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57353"/>
            <a:ext cx="9582470" cy="6372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35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>
            <a:extLst>
              <a:ext uri="{FF2B5EF4-FFF2-40B4-BE49-F238E27FC236}">
                <a16:creationId xmlns:a16="http://schemas.microsoft.com/office/drawing/2014/main" id="{4949926B-6FA6-4C90-EC81-DA9D0F773F36}"/>
              </a:ext>
            </a:extLst>
          </p:cNvPr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/>
            <a:stretch>
              <a:fillRect l="-3297" r="-2576" b="-12932"/>
            </a:stretch>
          </a:blipFill>
        </p:spPr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0343737B-88F7-908A-22C2-8B373C70A3A6}"/>
              </a:ext>
            </a:extLst>
          </p:cNvPr>
          <p:cNvSpPr/>
          <p:nvPr/>
        </p:nvSpPr>
        <p:spPr>
          <a:xfrm>
            <a:off x="730705" y="8724900"/>
            <a:ext cx="3003096" cy="815122"/>
          </a:xfrm>
          <a:custGeom>
            <a:avLst/>
            <a:gdLst/>
            <a:ahLst/>
            <a:cxnLst/>
            <a:rect l="l" t="t" r="r" b="b"/>
            <a:pathLst>
              <a:path w="10931338" h="3354943">
                <a:moveTo>
                  <a:pt x="0" y="0"/>
                </a:moveTo>
                <a:lnTo>
                  <a:pt x="10931338" y="0"/>
                </a:lnTo>
                <a:lnTo>
                  <a:pt x="10931338" y="3354944"/>
                </a:lnTo>
                <a:lnTo>
                  <a:pt x="0" y="335494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7CB4A21-1CF2-A6CA-4F0B-78B69B00C4D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4919" y="8002648"/>
            <a:ext cx="4141610" cy="2329656"/>
          </a:xfrm>
          <a:prstGeom prst="rect">
            <a:avLst/>
          </a:prstGeom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Montserrat" panose="00000500000000000000" pitchFamily="2" charset="-52"/>
              </a:rPr>
              <a:t>Вспомогательная геометрия</a:t>
            </a:r>
          </a:p>
        </p:txBody>
      </p:sp>
      <p:sp>
        <p:nvSpPr>
          <p:cNvPr id="10" name="TextBox 11"/>
          <p:cNvSpPr txBox="1"/>
          <p:nvPr/>
        </p:nvSpPr>
        <p:spPr>
          <a:xfrm>
            <a:off x="10670730" y="1104576"/>
            <a:ext cx="7160070" cy="7477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866" indent="-34286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3600" dirty="0">
                <a:latin typeface="Montserrat" panose="00000500000000000000" pitchFamily="2" charset="-52"/>
              </a:rPr>
              <a:t>Улучшение визуализации эскизов</a:t>
            </a:r>
          </a:p>
          <a:p>
            <a:pPr marL="342866" indent="-342866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ru-RU" sz="3600" dirty="0">
              <a:latin typeface="Montserrat" panose="00000500000000000000" pitchFamily="2" charset="-52"/>
            </a:endParaRPr>
          </a:p>
          <a:p>
            <a:pPr marL="342866" indent="-34286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3600" dirty="0">
                <a:latin typeface="Montserrat" panose="00000500000000000000" pitchFamily="2" charset="-52"/>
              </a:rPr>
              <a:t>Не образует контуры - упрощает процесс создания 3</a:t>
            </a:r>
            <a:r>
              <a:rPr lang="en-US" sz="3600" dirty="0">
                <a:latin typeface="Montserrat" panose="00000500000000000000" pitchFamily="2" charset="-52"/>
              </a:rPr>
              <a:t>D-</a:t>
            </a:r>
            <a:r>
              <a:rPr lang="ru-RU" sz="3600" dirty="0">
                <a:latin typeface="Montserrat" panose="00000500000000000000" pitchFamily="2" charset="-52"/>
              </a:rPr>
              <a:t>элементов</a:t>
            </a:r>
            <a:endParaRPr lang="ru-RU" altLang="ru-RU" sz="3600" dirty="0">
              <a:latin typeface="Montserrat" panose="00000500000000000000" pitchFamily="2" charset="-52"/>
              <a:ea typeface="Open Sans Light" panose="020B0306030504020204" pitchFamily="34" charset="0"/>
              <a:cs typeface="Open Sans Light" panose="020B0306030504020204" pitchFamily="34" charset="0"/>
              <a:sym typeface="+mn-ea"/>
            </a:endParaRPr>
          </a:p>
          <a:p>
            <a:pPr marL="342866" indent="-342866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ru-RU" altLang="ru-RU" sz="3600" dirty="0">
              <a:latin typeface="Montserrat" panose="00000500000000000000" pitchFamily="2" charset="-52"/>
              <a:ea typeface="Open Sans Light" panose="020B0306030504020204" pitchFamily="34" charset="0"/>
              <a:cs typeface="Open Sans Light" panose="020B0306030504020204" pitchFamily="34" charset="0"/>
              <a:sym typeface="+mn-ea"/>
            </a:endParaRPr>
          </a:p>
          <a:p>
            <a:pPr marL="342866" indent="-34286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3600" dirty="0">
                <a:latin typeface="Montserrat" panose="00000500000000000000" pitchFamily="2" charset="-52"/>
              </a:rPr>
              <a:t>Помогает в создание 3</a:t>
            </a:r>
            <a:r>
              <a:rPr lang="en-US" sz="3600" dirty="0">
                <a:latin typeface="Montserrat" panose="00000500000000000000" pitchFamily="2" charset="-52"/>
              </a:rPr>
              <a:t>D-</a:t>
            </a:r>
            <a:r>
              <a:rPr lang="ru-RU" sz="3600" dirty="0">
                <a:latin typeface="Montserrat" panose="00000500000000000000" pitchFamily="2" charset="-52"/>
              </a:rPr>
              <a:t>примитивов</a:t>
            </a:r>
            <a:endParaRPr lang="ru-RU" altLang="ru-RU" sz="3600" dirty="0">
              <a:latin typeface="Montserrat" panose="00000500000000000000" pitchFamily="2" charset="-52"/>
              <a:ea typeface="Open Sans Light" panose="020B0306030504020204" pitchFamily="34" charset="0"/>
              <a:cs typeface="Open Sans Light" panose="020B0306030504020204" pitchFamily="34" charset="0"/>
              <a:sym typeface="+mn-ea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66809" y="2108213"/>
            <a:ext cx="2847536" cy="511413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63477" y="2478272"/>
            <a:ext cx="3876077" cy="4809383"/>
          </a:xfrm>
          <a:prstGeom prst="rect">
            <a:avLst/>
          </a:prstGeom>
        </p:spPr>
      </p:pic>
      <p:sp>
        <p:nvSpPr>
          <p:cNvPr id="8" name="Стрелка вправо 7"/>
          <p:cNvSpPr/>
          <p:nvPr/>
        </p:nvSpPr>
        <p:spPr>
          <a:xfrm>
            <a:off x="4081510" y="3653064"/>
            <a:ext cx="1371389" cy="2840733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Montserrat" panose="00000500000000000000" pitchFamily="2" charset="-52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87046" y="1711082"/>
            <a:ext cx="9075924" cy="6123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8949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D44CA1C4-C0FF-32E1-BD25-A6B9BA63D5C7}"/>
              </a:ext>
            </a:extLst>
          </p:cNvPr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/>
            <a:stretch>
              <a:fillRect l="-3297" r="-2576" b="-12932"/>
            </a:stretch>
          </a:blipFill>
        </p:spPr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3BC7C895-EE21-E8A7-634C-9B6313E9C3D5}"/>
              </a:ext>
            </a:extLst>
          </p:cNvPr>
          <p:cNvSpPr/>
          <p:nvPr/>
        </p:nvSpPr>
        <p:spPr>
          <a:xfrm>
            <a:off x="730705" y="8724900"/>
            <a:ext cx="3003096" cy="815122"/>
          </a:xfrm>
          <a:custGeom>
            <a:avLst/>
            <a:gdLst/>
            <a:ahLst/>
            <a:cxnLst/>
            <a:rect l="l" t="t" r="r" b="b"/>
            <a:pathLst>
              <a:path w="10931338" h="3354943">
                <a:moveTo>
                  <a:pt x="0" y="0"/>
                </a:moveTo>
                <a:lnTo>
                  <a:pt x="10931338" y="0"/>
                </a:lnTo>
                <a:lnTo>
                  <a:pt x="10931338" y="3354944"/>
                </a:lnTo>
                <a:lnTo>
                  <a:pt x="0" y="335494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F3F9612-9EC3-860F-7339-5C4EBAD3235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4919" y="8002648"/>
            <a:ext cx="4141610" cy="2329656"/>
          </a:xfrm>
          <a:prstGeom prst="rect">
            <a:avLst/>
          </a:prstGeom>
        </p:spPr>
      </p:pic>
      <p:pic>
        <p:nvPicPr>
          <p:cNvPr id="5" name="Рисунок 4" descr="Изображение выглядит как текст, снимок экрана, дизайн&#10;&#10;Автоматически созданное описание"/>
          <p:cNvPicPr/>
          <p:nvPr/>
        </p:nvPicPr>
        <p:blipFill>
          <a:blip r:embed="rId6"/>
          <a:srcRect l="12457" r="16065"/>
          <a:stretch/>
        </p:blipFill>
        <p:spPr>
          <a:xfrm>
            <a:off x="1116760" y="1750271"/>
            <a:ext cx="7289075" cy="6330947"/>
          </a:xfrm>
          <a:prstGeom prst="rect">
            <a:avLst/>
          </a:prstGeom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730704" y="582414"/>
            <a:ext cx="15350259" cy="802980"/>
          </a:xfrm>
        </p:spPr>
        <p:txBody>
          <a:bodyPr/>
          <a:lstStyle/>
          <a:p>
            <a:r>
              <a:rPr lang="ru-RU" dirty="0">
                <a:latin typeface="Montserrat" panose="00000500000000000000" pitchFamily="2" charset="-52"/>
              </a:rPr>
              <a:t>Параметрические отверстия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9144000" y="1750271"/>
            <a:ext cx="9144000" cy="6246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altLang="ru-RU" sz="3000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В nanoCAD Механика PRO  добавлена новая команда для создания отверстий по заданным параметрам</a:t>
            </a:r>
          </a:p>
          <a:p>
            <a:pPr>
              <a:lnSpc>
                <a:spcPct val="150000"/>
              </a:lnSpc>
            </a:pPr>
            <a:endParaRPr lang="ru-RU" altLang="ru-RU" sz="3000" dirty="0">
              <a:latin typeface="Montserrat" panose="00000500000000000000" pitchFamily="2" charset="-52"/>
              <a:ea typeface="Open Sans Light" panose="020B0306030504020204" pitchFamily="34" charset="0"/>
              <a:cs typeface="Open Sans Light" panose="020B0306030504020204" pitchFamily="34" charset="0"/>
              <a:sym typeface="+mn-ea"/>
            </a:endParaRPr>
          </a:p>
          <a:p>
            <a:pPr marL="342866" indent="-34286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altLang="ru-RU" sz="3000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Отдельный элемент истории построений</a:t>
            </a:r>
          </a:p>
          <a:p>
            <a:pPr marL="342866" indent="-342866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ru-RU" altLang="ru-RU" sz="3000" dirty="0">
              <a:latin typeface="Montserrat" panose="00000500000000000000" pitchFamily="2" charset="-52"/>
              <a:ea typeface="Open Sans Light" panose="020B0306030504020204" pitchFamily="34" charset="0"/>
              <a:cs typeface="Open Sans Light" panose="020B0306030504020204" pitchFamily="34" charset="0"/>
              <a:sym typeface="+mn-ea"/>
            </a:endParaRPr>
          </a:p>
          <a:p>
            <a:pPr marL="342866" indent="-34286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altLang="ru-RU" sz="3000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5 типов резьбы по ГОСТ и ОСТ</a:t>
            </a:r>
          </a:p>
          <a:p>
            <a:pPr marL="342866" indent="-342866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ru-RU" altLang="ru-RU" sz="3000" dirty="0">
              <a:latin typeface="Montserrat" panose="00000500000000000000" pitchFamily="2" charset="-52"/>
              <a:ea typeface="Open Sans Light" panose="020B0306030504020204" pitchFamily="34" charset="0"/>
              <a:cs typeface="Open Sans Light" panose="020B0306030504020204" pitchFamily="34" charset="0"/>
              <a:sym typeface="+mn-ea"/>
            </a:endParaRPr>
          </a:p>
          <a:p>
            <a:pPr marL="342866" indent="-34286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altLang="ru-RU" sz="3000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7 вариантов  позиционирования</a:t>
            </a:r>
          </a:p>
        </p:txBody>
      </p:sp>
    </p:spTree>
    <p:extLst>
      <p:ext uri="{BB962C8B-B14F-4D97-AF65-F5344CB8AC3E}">
        <p14:creationId xmlns:p14="http://schemas.microsoft.com/office/powerpoint/2010/main" val="14743293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9FFDDD87-2EA4-D30D-D37E-6FE0D162CF1F}"/>
              </a:ext>
            </a:extLst>
          </p:cNvPr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/>
            <a:stretch>
              <a:fillRect l="-3297" r="-2576" b="-12932"/>
            </a:stretch>
          </a:blipFill>
        </p:spPr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62DD4DA2-54D1-CB29-C9E0-FB7D326FF6E3}"/>
              </a:ext>
            </a:extLst>
          </p:cNvPr>
          <p:cNvSpPr/>
          <p:nvPr/>
        </p:nvSpPr>
        <p:spPr>
          <a:xfrm>
            <a:off x="730705" y="8724900"/>
            <a:ext cx="3003096" cy="815122"/>
          </a:xfrm>
          <a:custGeom>
            <a:avLst/>
            <a:gdLst/>
            <a:ahLst/>
            <a:cxnLst/>
            <a:rect l="l" t="t" r="r" b="b"/>
            <a:pathLst>
              <a:path w="10931338" h="3354943">
                <a:moveTo>
                  <a:pt x="0" y="0"/>
                </a:moveTo>
                <a:lnTo>
                  <a:pt x="10931338" y="0"/>
                </a:lnTo>
                <a:lnTo>
                  <a:pt x="10931338" y="3354944"/>
                </a:lnTo>
                <a:lnTo>
                  <a:pt x="0" y="335494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B7AA24F-2CD7-C3D3-D887-3B75C81F7AE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4919" y="8002648"/>
            <a:ext cx="4141610" cy="2329656"/>
          </a:xfrm>
          <a:prstGeom prst="rect">
            <a:avLst/>
          </a:prstGeom>
        </p:spPr>
      </p:pic>
      <p:pic>
        <p:nvPicPr>
          <p:cNvPr id="9" name="Рисунок 8"/>
          <p:cNvPicPr/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118" b="89412" l="3608" r="96577">
                        <a14:foregroundMark x1="7493" y1="66353" x2="7493" y2="66353"/>
                        <a14:foregroundMark x1="3608" y1="59529" x2="3608" y2="59529"/>
                        <a14:foregroundMark x1="92692" y1="29176" x2="92692" y2="29176"/>
                        <a14:foregroundMark x1="83996" y1="6118" x2="83996" y2="6118"/>
                        <a14:foregroundMark x1="96577" y1="36706" x2="96577" y2="36706"/>
                        <a14:foregroundMark x1="19241" y1="87765" x2="19241" y2="87765"/>
                        <a14:foregroundMark x1="15911" y1="87765" x2="15911" y2="87765"/>
                      </a14:backgroundRemoval>
                    </a14:imgEffect>
                  </a14:imgLayer>
                </a14:imgProps>
              </a:ext>
            </a:extLst>
          </a:blip>
          <a:stretch/>
        </p:blipFill>
        <p:spPr bwMode="auto">
          <a:xfrm>
            <a:off x="5949106" y="6515100"/>
            <a:ext cx="5075827" cy="2073518"/>
          </a:xfrm>
          <a:prstGeom prst="rect">
            <a:avLst/>
          </a:prstGeom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730704" y="582414"/>
            <a:ext cx="16453485" cy="802980"/>
          </a:xfrm>
        </p:spPr>
        <p:txBody>
          <a:bodyPr>
            <a:noAutofit/>
          </a:bodyPr>
          <a:lstStyle/>
          <a:p>
            <a:r>
              <a:rPr lang="ru-RU" dirty="0">
                <a:latin typeface="Montserrat" panose="00000500000000000000" pitchFamily="2" charset="-52"/>
              </a:rPr>
              <a:t>Отверстия в листовом металле. Новые инструменты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0718076" y="1711082"/>
            <a:ext cx="7387044" cy="6246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altLang="ru-RU" sz="3000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Команда 3D-отверстий для листовых материалов.</a:t>
            </a:r>
          </a:p>
          <a:p>
            <a:pPr>
              <a:lnSpc>
                <a:spcPct val="150000"/>
              </a:lnSpc>
            </a:pPr>
            <a:endParaRPr lang="ru-RU" altLang="ru-RU" sz="3000" dirty="0">
              <a:latin typeface="Montserrat" panose="00000500000000000000" pitchFamily="2" charset="-52"/>
              <a:ea typeface="Open Sans Light" panose="020B0306030504020204" pitchFamily="34" charset="0"/>
              <a:cs typeface="Open Sans Light" panose="020B0306030504020204" pitchFamily="34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ru-RU" altLang="ru-RU" sz="3000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Поддерживается полный функционал команды:</a:t>
            </a:r>
          </a:p>
          <a:p>
            <a:pPr marL="514350" indent="-514350">
              <a:lnSpc>
                <a:spcPct val="150000"/>
              </a:lnSpc>
              <a:buFont typeface="Montserrat" panose="00000500000000000000" pitchFamily="2" charset="-52"/>
              <a:buChar char="-"/>
            </a:pPr>
            <a:r>
              <a:rPr lang="ru-RU" altLang="ru-RU" sz="3000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Отдельный элемент истории построений.</a:t>
            </a:r>
          </a:p>
          <a:p>
            <a:pPr marL="514350" indent="-514350">
              <a:lnSpc>
                <a:spcPct val="150000"/>
              </a:lnSpc>
              <a:buFont typeface="Montserrat" panose="00000500000000000000" pitchFamily="2" charset="-52"/>
              <a:buChar char="-"/>
            </a:pPr>
            <a:r>
              <a:rPr lang="ru-RU" altLang="ru-RU" sz="3000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5 типов резьбы по ГОСТ и ОСТ.</a:t>
            </a:r>
          </a:p>
          <a:p>
            <a:pPr marL="514350" indent="-514350">
              <a:lnSpc>
                <a:spcPct val="150000"/>
              </a:lnSpc>
              <a:buFont typeface="Montserrat" panose="00000500000000000000" pitchFamily="2" charset="-52"/>
              <a:buChar char="-"/>
            </a:pPr>
            <a:r>
              <a:rPr lang="ru-RU" altLang="ru-RU" sz="3000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7 вариантов  позиционирования.</a:t>
            </a:r>
          </a:p>
        </p:txBody>
      </p:sp>
      <p:pic>
        <p:nvPicPr>
          <p:cNvPr id="6" name="Рисунок 5"/>
          <p:cNvPicPr/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329" b="98339" l="3922" r="98643">
                        <a14:foregroundMark x1="20814" y1="10631" x2="20814" y2="46179"/>
                        <a14:foregroundMark x1="43741" y1="5150" x2="6486" y2="4817"/>
                        <a14:foregroundMark x1="29412" y1="3156" x2="29412" y2="3156"/>
                        <a14:foregroundMark x1="39367" y1="2824" x2="40573" y2="2824"/>
                        <a14:foregroundMark x1="49020" y1="56146" x2="49020" y2="56146"/>
                        <a14:foregroundMark x1="52640" y1="35880" x2="53394" y2="32890"/>
                        <a14:foregroundMark x1="54299" y1="26080" x2="54299" y2="26080"/>
                        <a14:foregroundMark x1="53997" y1="29070" x2="52036" y2="63621"/>
                        <a14:foregroundMark x1="52036" y1="63621" x2="51735" y2="64286"/>
                        <a14:foregroundMark x1="16440" y1="9302" x2="13273" y2="57309"/>
                        <a14:foregroundMark x1="13273" y1="57309" x2="13876" y2="60963"/>
                        <a14:foregroundMark x1="11463" y1="16777" x2="12971" y2="66445"/>
                        <a14:foregroundMark x1="54902" y1="3488" x2="54902" y2="3488"/>
                        <a14:foregroundMark x1="52338" y1="3821" x2="37858" y2="3821"/>
                        <a14:foregroundMark x1="91554" y1="45515" x2="91554" y2="45515"/>
                        <a14:foregroundMark x1="15083" y1="93023" x2="43439" y2="94684"/>
                        <a14:foregroundMark x1="95475" y1="43189" x2="95475" y2="43189"/>
                        <a14:foregroundMark x1="37255" y1="22924" x2="29713" y2="59801"/>
                        <a14:foregroundMark x1="53092" y1="15449" x2="45249" y2="65615"/>
                        <a14:foregroundMark x1="45249" y1="21595" x2="4977" y2="5980"/>
                        <a14:foregroundMark x1="4977" y1="5980" x2="5279" y2="61130"/>
                        <a14:foregroundMark x1="5279" y1="61130" x2="14781" y2="75249"/>
                        <a14:foregroundMark x1="14781" y1="75249" x2="37858" y2="76412"/>
                        <a14:foregroundMark x1="37858" y1="76412" x2="36501" y2="61296"/>
                        <a14:foregroundMark x1="36501" y1="61296" x2="20814" y2="71096"/>
                        <a14:foregroundMark x1="44042" y1="98339" x2="44042" y2="98339"/>
                        <a14:foregroundMark x1="3922" y1="94186" x2="3922" y2="94186"/>
                        <a14:foregroundMark x1="98793" y1="42525" x2="98793" y2="42525"/>
                        <a14:foregroundMark x1="16290" y1="1329" x2="16290" y2="1329"/>
                        <a14:foregroundMark x1="11463" y1="1495" x2="11463" y2="1495"/>
                        <a14:foregroundMark x1="84766" y1="71262" x2="72247" y2="69435"/>
                        <a14:foregroundMark x1="91403" y1="72093" x2="83861" y2="71096"/>
                        <a14:foregroundMark x1="91855" y1="70100" x2="89442" y2="72757"/>
                        <a14:foregroundMark x1="87783" y1="70598" x2="81297" y2="70598"/>
                        <a14:foregroundMark x1="89442" y1="71927" x2="79035" y2="71429"/>
                        <a14:foregroundMark x1="82504" y1="71096" x2="72247" y2="70930"/>
                        <a14:foregroundMark x1="78582" y1="71429" x2="68929" y2="71595"/>
                        <a14:foregroundMark x1="86576" y1="70764" x2="82202" y2="69601"/>
                        <a14:foregroundMark x1="87481" y1="72093" x2="80392" y2="72259"/>
                        <a14:foregroundMark x1="90649" y1="70930" x2="91252" y2="73090"/>
                        <a14:foregroundMark x1="92911" y1="70764" x2="90799" y2="71761"/>
                        <a14:foregroundMark x1="92609" y1="70764" x2="90045" y2="73090"/>
                        <a14:foregroundMark x1="90799" y1="70266" x2="90045" y2="71927"/>
                      </a14:backgroundRemoval>
                    </a14:imgEffect>
                  </a14:imgLayer>
                </a14:imgProps>
              </a:ext>
            </a:extLst>
          </a:blip>
          <a:stretch/>
        </p:blipFill>
        <p:spPr bwMode="auto">
          <a:xfrm>
            <a:off x="4045092" y="1760068"/>
            <a:ext cx="6312831" cy="5733800"/>
          </a:xfrm>
          <a:prstGeom prst="rect">
            <a:avLst/>
          </a:prstGeom>
        </p:spPr>
      </p:pic>
      <p:pic>
        <p:nvPicPr>
          <p:cNvPr id="8" name="Рисунок 7" descr="Изображение выглядит как текст, снимок экрана, дисплей, программное обеспечение&#10;&#10;Автоматически созданное описание"/>
          <p:cNvPicPr/>
          <p:nvPr/>
        </p:nvPicPr>
        <p:blipFill>
          <a:blip r:embed="rId10">
            <a:clrChange>
              <a:clrFrom>
                <a:srgbClr val="CECECC"/>
              </a:clrFrom>
              <a:clrTo>
                <a:srgbClr val="CECECC">
                  <a:alpha val="0"/>
                </a:srgbClr>
              </a:clrTo>
            </a:clrChange>
          </a:blip>
          <a:stretch/>
        </p:blipFill>
        <p:spPr bwMode="auto">
          <a:xfrm>
            <a:off x="787046" y="1711082"/>
            <a:ext cx="2591036" cy="4668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6938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2975C4A0-A81B-3335-2B44-93C6A3CB2636}"/>
              </a:ext>
            </a:extLst>
          </p:cNvPr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/>
            <a:stretch>
              <a:fillRect l="-3297" r="-2576" b="-12932"/>
            </a:stretch>
          </a:blipFill>
        </p:spPr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2B3C894D-A2B8-446D-9520-F7F399AE8F70}"/>
              </a:ext>
            </a:extLst>
          </p:cNvPr>
          <p:cNvSpPr/>
          <p:nvPr/>
        </p:nvSpPr>
        <p:spPr>
          <a:xfrm>
            <a:off x="10638297" y="8889464"/>
            <a:ext cx="3003096" cy="815122"/>
          </a:xfrm>
          <a:custGeom>
            <a:avLst/>
            <a:gdLst/>
            <a:ahLst/>
            <a:cxnLst/>
            <a:rect l="l" t="t" r="r" b="b"/>
            <a:pathLst>
              <a:path w="10931338" h="3354943">
                <a:moveTo>
                  <a:pt x="0" y="0"/>
                </a:moveTo>
                <a:lnTo>
                  <a:pt x="10931338" y="0"/>
                </a:lnTo>
                <a:lnTo>
                  <a:pt x="10931338" y="3354944"/>
                </a:lnTo>
                <a:lnTo>
                  <a:pt x="0" y="335494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C1E3588-9022-0DB9-22D0-C83AE555D57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50607" y="8161254"/>
            <a:ext cx="4141610" cy="2329656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6"/>
          <a:srcRect t="7282"/>
          <a:stretch/>
        </p:blipFill>
        <p:spPr>
          <a:xfrm>
            <a:off x="531057" y="1736360"/>
            <a:ext cx="4530369" cy="323832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03049" y="3538032"/>
            <a:ext cx="3460572" cy="293255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34318" y="6614257"/>
            <a:ext cx="2276124" cy="2361836"/>
          </a:xfrm>
          <a:prstGeom prst="rect">
            <a:avLst/>
          </a:prstGeom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Montserrat" panose="00000500000000000000" pitchFamily="2" charset="-52"/>
              </a:rPr>
              <a:t>Манипуляции. Новые инструменты</a:t>
            </a:r>
          </a:p>
        </p:txBody>
      </p:sp>
      <p:sp>
        <p:nvSpPr>
          <p:cNvPr id="10" name="TextBox 11"/>
          <p:cNvSpPr txBox="1"/>
          <p:nvPr/>
        </p:nvSpPr>
        <p:spPr>
          <a:xfrm>
            <a:off x="9110442" y="1793213"/>
            <a:ext cx="9124494" cy="6246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866" indent="-34286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altLang="ru-RU" sz="3000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Добавлены параметрические команды манипуляций, которые позволяют:</a:t>
            </a:r>
          </a:p>
          <a:p>
            <a:pPr marL="971505" lvl="1" indent="-514350">
              <a:lnSpc>
                <a:spcPct val="150000"/>
              </a:lnSpc>
              <a:buFont typeface="Montserrat" panose="00000500000000000000" pitchFamily="2" charset="-52"/>
              <a:buChar char="-"/>
            </a:pPr>
            <a:r>
              <a:rPr lang="ru-RU" altLang="ru-RU" sz="3000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Перемещать и копировать.</a:t>
            </a:r>
          </a:p>
          <a:p>
            <a:pPr marL="971505" lvl="1" indent="-514350">
              <a:lnSpc>
                <a:spcPct val="150000"/>
              </a:lnSpc>
              <a:buFont typeface="Montserrat" panose="00000500000000000000" pitchFamily="2" charset="-52"/>
              <a:buChar char="-"/>
            </a:pPr>
            <a:r>
              <a:rPr lang="ru-RU" altLang="ru-RU" sz="3000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Вращать.</a:t>
            </a:r>
          </a:p>
          <a:p>
            <a:pPr marL="971505" lvl="1" indent="-514350">
              <a:lnSpc>
                <a:spcPct val="150000"/>
              </a:lnSpc>
              <a:buFont typeface="Montserrat" panose="00000500000000000000" pitchFamily="2" charset="-52"/>
              <a:buChar char="-"/>
            </a:pPr>
            <a:r>
              <a:rPr lang="ru-RU" altLang="ru-RU" sz="3000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Масштабировать</a:t>
            </a:r>
            <a:r>
              <a:rPr lang="en-US" altLang="ru-RU" sz="3000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 </a:t>
            </a:r>
            <a:r>
              <a:rPr lang="ru-RU" altLang="ru-RU" sz="3000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тела в файлах параметрических деталей.</a:t>
            </a:r>
          </a:p>
          <a:p>
            <a:pPr marL="971505" lvl="1" indent="-514350">
              <a:lnSpc>
                <a:spcPct val="150000"/>
              </a:lnSpc>
              <a:buFont typeface="Montserrat" panose="00000500000000000000" pitchFamily="2" charset="-52"/>
              <a:buChar char="-"/>
            </a:pPr>
            <a:r>
              <a:rPr lang="ru-RU" altLang="ru-RU" sz="3000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Контролировать и редактировать каждую операцию.</a:t>
            </a:r>
          </a:p>
          <a:p>
            <a:pPr marL="971505" lvl="1" indent="-514350">
              <a:lnSpc>
                <a:spcPct val="150000"/>
              </a:lnSpc>
              <a:buFont typeface="Montserrat" panose="00000500000000000000" pitchFamily="2" charset="-52"/>
              <a:buChar char="-"/>
            </a:pPr>
            <a:r>
              <a:rPr lang="ru-RU" altLang="ru-RU" sz="3000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Сохранять логику построения.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063869" y="1385394"/>
            <a:ext cx="2323742" cy="2542782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02475" y="4939654"/>
            <a:ext cx="2190413" cy="1857089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21422" y="3853970"/>
            <a:ext cx="2457071" cy="2171366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12"/>
          <a:srcRect b="5751"/>
          <a:stretch/>
        </p:blipFill>
        <p:spPr>
          <a:xfrm flipH="1">
            <a:off x="1237815" y="5852840"/>
            <a:ext cx="4840677" cy="3434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0691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>
            <a:extLst>
              <a:ext uri="{FF2B5EF4-FFF2-40B4-BE49-F238E27FC236}">
                <a16:creationId xmlns:a16="http://schemas.microsoft.com/office/drawing/2014/main" id="{7184B558-C7E2-02C0-2203-3406A3C305C9}"/>
              </a:ext>
            </a:extLst>
          </p:cNvPr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/>
            <a:stretch>
              <a:fillRect l="-3297" r="-2576" b="-12932"/>
            </a:stretch>
          </a:blipFill>
        </p:spPr>
      </p:sp>
      <p:sp>
        <p:nvSpPr>
          <p:cNvPr id="5" name="Freeform 3">
            <a:extLst>
              <a:ext uri="{FF2B5EF4-FFF2-40B4-BE49-F238E27FC236}">
                <a16:creationId xmlns:a16="http://schemas.microsoft.com/office/drawing/2014/main" id="{F028C556-F220-3BFC-0366-BA2D5F0C1C01}"/>
              </a:ext>
            </a:extLst>
          </p:cNvPr>
          <p:cNvSpPr/>
          <p:nvPr/>
        </p:nvSpPr>
        <p:spPr>
          <a:xfrm>
            <a:off x="10978638" y="8945550"/>
            <a:ext cx="3003096" cy="815122"/>
          </a:xfrm>
          <a:custGeom>
            <a:avLst/>
            <a:gdLst/>
            <a:ahLst/>
            <a:cxnLst/>
            <a:rect l="l" t="t" r="r" b="b"/>
            <a:pathLst>
              <a:path w="10931338" h="3354943">
                <a:moveTo>
                  <a:pt x="0" y="0"/>
                </a:moveTo>
                <a:lnTo>
                  <a:pt x="10931338" y="0"/>
                </a:lnTo>
                <a:lnTo>
                  <a:pt x="10931338" y="3354944"/>
                </a:lnTo>
                <a:lnTo>
                  <a:pt x="0" y="335494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998FAF1-9A2C-6271-A370-EB34C5447C2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4062" y="8363454"/>
            <a:ext cx="4141610" cy="232965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6"/>
          <a:srcRect l="37793" t="4764" b="1612"/>
          <a:stretch/>
        </p:blipFill>
        <p:spPr>
          <a:xfrm>
            <a:off x="3280534" y="3816074"/>
            <a:ext cx="3145523" cy="2216379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7"/>
          <a:srcRect l="38490" t="7805" b="5971"/>
          <a:stretch/>
        </p:blipFill>
        <p:spPr>
          <a:xfrm>
            <a:off x="3268178" y="1219532"/>
            <a:ext cx="3156186" cy="223027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8"/>
          <a:srcRect l="2988" b="4002"/>
          <a:stretch/>
        </p:blipFill>
        <p:spPr>
          <a:xfrm>
            <a:off x="6507487" y="1357172"/>
            <a:ext cx="3116273" cy="2250950"/>
          </a:xfrm>
          <a:prstGeom prst="rect">
            <a:avLst/>
          </a:prstGeom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Montserrat" panose="00000500000000000000" pitchFamily="2" charset="-52"/>
              </a:rPr>
              <a:t>Фаски и Скругления. Новые инструменты</a:t>
            </a:r>
          </a:p>
        </p:txBody>
      </p:sp>
      <p:sp>
        <p:nvSpPr>
          <p:cNvPr id="8" name="TextBox 11"/>
          <p:cNvSpPr txBox="1"/>
          <p:nvPr/>
        </p:nvSpPr>
        <p:spPr>
          <a:xfrm>
            <a:off x="10457552" y="2283343"/>
            <a:ext cx="7830449" cy="4861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altLang="ru-RU" sz="3000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Новые режимы скругления:</a:t>
            </a:r>
          </a:p>
          <a:p>
            <a:pPr>
              <a:lnSpc>
                <a:spcPct val="150000"/>
              </a:lnSpc>
            </a:pPr>
            <a:endParaRPr lang="ru-RU" altLang="ru-RU" sz="3000" dirty="0">
              <a:latin typeface="Montserrat" panose="00000500000000000000" pitchFamily="2" charset="-52"/>
              <a:ea typeface="Open Sans Light" panose="020B0306030504020204" pitchFamily="34" charset="0"/>
              <a:cs typeface="Open Sans Light" panose="020B0306030504020204" pitchFamily="34" charset="0"/>
              <a:sym typeface="+mn-ea"/>
            </a:endParaRPr>
          </a:p>
          <a:p>
            <a:pPr marL="342866" indent="-34286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altLang="ru-RU" sz="3000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Все рёбра грани.</a:t>
            </a:r>
          </a:p>
          <a:p>
            <a:pPr marL="342866" indent="-342866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ru-RU" altLang="ru-RU" sz="3000" dirty="0">
              <a:latin typeface="Montserrat" panose="00000500000000000000" pitchFamily="2" charset="-52"/>
              <a:ea typeface="Open Sans Light" panose="020B0306030504020204" pitchFamily="34" charset="0"/>
              <a:cs typeface="Open Sans Light" panose="020B0306030504020204" pitchFamily="34" charset="0"/>
              <a:sym typeface="+mn-ea"/>
            </a:endParaRPr>
          </a:p>
          <a:p>
            <a:pPr marL="342866" indent="-34286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altLang="ru-RU" sz="3000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Замкнутая цепь рёбер.</a:t>
            </a:r>
          </a:p>
          <a:p>
            <a:pPr marL="342866" indent="-342866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ru-RU" altLang="ru-RU" sz="3000" dirty="0">
              <a:latin typeface="Montserrat" panose="00000500000000000000" pitchFamily="2" charset="-52"/>
              <a:ea typeface="Open Sans Light" panose="020B0306030504020204" pitchFamily="34" charset="0"/>
              <a:cs typeface="Open Sans Light" panose="020B0306030504020204" pitchFamily="34" charset="0"/>
              <a:sym typeface="+mn-ea"/>
            </a:endParaRPr>
          </a:p>
          <a:p>
            <a:pPr marL="342866" indent="-34286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altLang="ru-RU" sz="3000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Касательные рёбра.</a:t>
            </a:r>
          </a:p>
        </p:txBody>
      </p:sp>
      <p:pic>
        <p:nvPicPr>
          <p:cNvPr id="11" name="Рисунок 10" descr="Cursor Hand Icon White Key Hand Photo Background And Picture For Free  Download - Pngtree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4207" y="2621789"/>
            <a:ext cx="356816" cy="35554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Cursor Hand Icon White Key Hand Photo Background And Picture For Free  Download - Pngtree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11728" y="4401894"/>
            <a:ext cx="356816" cy="35554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10"/>
          <a:srcRect l="37324" t="5630" b="2157"/>
          <a:stretch/>
        </p:blipFill>
        <p:spPr>
          <a:xfrm>
            <a:off x="3169340" y="6465144"/>
            <a:ext cx="3311258" cy="2297259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11"/>
          <a:srcRect l="3722" t="2663"/>
          <a:stretch/>
        </p:blipFill>
        <p:spPr>
          <a:xfrm>
            <a:off x="6497739" y="3969191"/>
            <a:ext cx="3137601" cy="221335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12"/>
          <a:srcRect l="2431" t="1959" r="1749" b="2995"/>
          <a:stretch/>
        </p:blipFill>
        <p:spPr>
          <a:xfrm>
            <a:off x="6656003" y="6758819"/>
            <a:ext cx="3049920" cy="2172917"/>
          </a:xfrm>
          <a:prstGeom prst="rect">
            <a:avLst/>
          </a:prstGeom>
        </p:spPr>
      </p:pic>
      <p:pic>
        <p:nvPicPr>
          <p:cNvPr id="18" name="Рисунок 17" descr="Cursor Hand Icon White Key Hand Photo Background And Picture For Free  Download - Pngtree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73289" y="7166853"/>
            <a:ext cx="356816" cy="35554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21112" y="1388944"/>
            <a:ext cx="2767424" cy="1788800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03663" y="3965909"/>
            <a:ext cx="2767424" cy="178880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24157" y="6609203"/>
            <a:ext cx="2767424" cy="178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1608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>
            <a:extLst>
              <a:ext uri="{FF2B5EF4-FFF2-40B4-BE49-F238E27FC236}">
                <a16:creationId xmlns:a16="http://schemas.microsoft.com/office/drawing/2014/main" id="{CE73C622-65C1-EF39-4CC9-33831B150709}"/>
              </a:ext>
            </a:extLst>
          </p:cNvPr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/>
            <a:stretch>
              <a:fillRect l="-3297" r="-2576" b="-12932"/>
            </a:stretch>
          </a:blipFill>
        </p:spPr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6E587009-E3B4-0C10-5485-7F0DF36B70D9}"/>
              </a:ext>
            </a:extLst>
          </p:cNvPr>
          <p:cNvSpPr/>
          <p:nvPr/>
        </p:nvSpPr>
        <p:spPr>
          <a:xfrm>
            <a:off x="1026781" y="9096143"/>
            <a:ext cx="3003096" cy="815122"/>
          </a:xfrm>
          <a:custGeom>
            <a:avLst/>
            <a:gdLst/>
            <a:ahLst/>
            <a:cxnLst/>
            <a:rect l="l" t="t" r="r" b="b"/>
            <a:pathLst>
              <a:path w="10931338" h="3354943">
                <a:moveTo>
                  <a:pt x="0" y="0"/>
                </a:moveTo>
                <a:lnTo>
                  <a:pt x="10931338" y="0"/>
                </a:lnTo>
                <a:lnTo>
                  <a:pt x="10931338" y="3354944"/>
                </a:lnTo>
                <a:lnTo>
                  <a:pt x="0" y="335494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705DB48-8560-9A1A-F845-C4429B105ED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8375194"/>
            <a:ext cx="4141610" cy="232965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Montserrat" panose="00000500000000000000" pitchFamily="2" charset="-52"/>
              </a:rPr>
              <a:t>3</a:t>
            </a:r>
            <a:r>
              <a:rPr lang="en-US" dirty="0">
                <a:latin typeface="Montserrat" panose="00000500000000000000" pitchFamily="2" charset="-52"/>
              </a:rPr>
              <a:t>D</a:t>
            </a:r>
            <a:r>
              <a:rPr lang="ru-RU" dirty="0">
                <a:latin typeface="Montserrat" panose="00000500000000000000" pitchFamily="2" charset="-52"/>
              </a:rPr>
              <a:t> Примитивы. Новые инструменты</a:t>
            </a:r>
          </a:p>
        </p:txBody>
      </p:sp>
      <p:sp>
        <p:nvSpPr>
          <p:cNvPr id="6" name="TextBox 11"/>
          <p:cNvSpPr txBox="1"/>
          <p:nvPr/>
        </p:nvSpPr>
        <p:spPr>
          <a:xfrm>
            <a:off x="11651659" y="1711083"/>
            <a:ext cx="5849297" cy="1399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866" indent="-34286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altLang="ru-RU" sz="3000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Примитив на основе существующей грани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6"/>
          <a:srcRect l="363"/>
          <a:stretch/>
        </p:blipFill>
        <p:spPr>
          <a:xfrm>
            <a:off x="10255079" y="4378250"/>
            <a:ext cx="7794567" cy="4853522"/>
          </a:xfrm>
          <a:prstGeom prst="rect">
            <a:avLst/>
          </a:prstGeom>
        </p:spPr>
      </p:pic>
      <p:pic>
        <p:nvPicPr>
          <p:cNvPr id="13" name="Рисунок 12" descr="C:\Users\Andrianov.Stefan\Videos\LICECap GIF\25_Примитив1.gif"/>
          <p:cNvPicPr/>
          <p:nvPr/>
        </p:nvPicPr>
        <p:blipFill>
          <a:blip r:embed="rId7"/>
          <a:stretch/>
        </p:blipFill>
        <p:spPr bwMode="auto">
          <a:xfrm>
            <a:off x="787046" y="1711083"/>
            <a:ext cx="9439163" cy="70731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341073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4DDCD3CA-52F4-C94D-4686-54FCE729EA3C}"/>
              </a:ext>
            </a:extLst>
          </p:cNvPr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/>
            <a:stretch>
              <a:fillRect l="-3297" r="-2576" b="-12932"/>
            </a:stretch>
          </a:blipFill>
        </p:spPr>
      </p:sp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6BEFB161-3752-379F-7FE4-C91470DB87BD}"/>
              </a:ext>
            </a:extLst>
          </p:cNvPr>
          <p:cNvGrpSpPr/>
          <p:nvPr/>
        </p:nvGrpSpPr>
        <p:grpSpPr>
          <a:xfrm>
            <a:off x="15319619" y="6100918"/>
            <a:ext cx="1612652" cy="611207"/>
            <a:chOff x="11372851" y="4537560"/>
            <a:chExt cx="1612901" cy="1321770"/>
          </a:xfrm>
        </p:grpSpPr>
        <p:sp>
          <p:nvSpPr>
            <p:cNvPr id="8" name="Стрелка вниз 86">
              <a:extLst>
                <a:ext uri="{FF2B5EF4-FFF2-40B4-BE49-F238E27FC236}">
                  <a16:creationId xmlns:a16="http://schemas.microsoft.com/office/drawing/2014/main" id="{78D7565A-EC49-CC2D-B48B-6E3DF12D19E1}"/>
                </a:ext>
              </a:extLst>
            </p:cNvPr>
            <p:cNvSpPr/>
            <p:nvPr/>
          </p:nvSpPr>
          <p:spPr>
            <a:xfrm>
              <a:off x="11372851" y="4537560"/>
              <a:ext cx="1612900" cy="1321770"/>
            </a:xfrm>
            <a:prstGeom prst="downArrow">
              <a:avLst/>
            </a:prstGeom>
            <a:solidFill>
              <a:srgbClr val="D7D7D7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0" name="Стрелка вниз 19">
              <a:extLst>
                <a:ext uri="{FF2B5EF4-FFF2-40B4-BE49-F238E27FC236}">
                  <a16:creationId xmlns:a16="http://schemas.microsoft.com/office/drawing/2014/main" id="{ADD30DAE-7EB2-5A3C-B218-A4A4A5203AFE}"/>
                </a:ext>
              </a:extLst>
            </p:cNvPr>
            <p:cNvSpPr/>
            <p:nvPr/>
          </p:nvSpPr>
          <p:spPr>
            <a:xfrm>
              <a:off x="12179302" y="5198445"/>
              <a:ext cx="806450" cy="660885"/>
            </a:xfrm>
            <a:custGeom>
              <a:avLst/>
              <a:gdLst>
                <a:gd name="connsiteX0" fmla="*/ 0 w 1612900"/>
                <a:gd name="connsiteY0" fmla="*/ 660885 h 1321770"/>
                <a:gd name="connsiteX1" fmla="*/ 403225 w 1612900"/>
                <a:gd name="connsiteY1" fmla="*/ 660885 h 1321770"/>
                <a:gd name="connsiteX2" fmla="*/ 403225 w 1612900"/>
                <a:gd name="connsiteY2" fmla="*/ 0 h 1321770"/>
                <a:gd name="connsiteX3" fmla="*/ 1209675 w 1612900"/>
                <a:gd name="connsiteY3" fmla="*/ 0 h 1321770"/>
                <a:gd name="connsiteX4" fmla="*/ 1209675 w 1612900"/>
                <a:gd name="connsiteY4" fmla="*/ 660885 h 1321770"/>
                <a:gd name="connsiteX5" fmla="*/ 1612900 w 1612900"/>
                <a:gd name="connsiteY5" fmla="*/ 660885 h 1321770"/>
                <a:gd name="connsiteX6" fmla="*/ 806450 w 1612900"/>
                <a:gd name="connsiteY6" fmla="*/ 1321770 h 1321770"/>
                <a:gd name="connsiteX7" fmla="*/ 0 w 1612900"/>
                <a:gd name="connsiteY7" fmla="*/ 660885 h 1321770"/>
                <a:gd name="connsiteX0" fmla="*/ 0 w 1612900"/>
                <a:gd name="connsiteY0" fmla="*/ 660885 h 1321770"/>
                <a:gd name="connsiteX1" fmla="*/ 403225 w 1612900"/>
                <a:gd name="connsiteY1" fmla="*/ 0 h 1321770"/>
                <a:gd name="connsiteX2" fmla="*/ 1209675 w 1612900"/>
                <a:gd name="connsiteY2" fmla="*/ 0 h 1321770"/>
                <a:gd name="connsiteX3" fmla="*/ 1209675 w 1612900"/>
                <a:gd name="connsiteY3" fmla="*/ 660885 h 1321770"/>
                <a:gd name="connsiteX4" fmla="*/ 1612900 w 1612900"/>
                <a:gd name="connsiteY4" fmla="*/ 660885 h 1321770"/>
                <a:gd name="connsiteX5" fmla="*/ 806450 w 1612900"/>
                <a:gd name="connsiteY5" fmla="*/ 1321770 h 1321770"/>
                <a:gd name="connsiteX6" fmla="*/ 0 w 1612900"/>
                <a:gd name="connsiteY6" fmla="*/ 660885 h 1321770"/>
                <a:gd name="connsiteX0" fmla="*/ 403225 w 1209675"/>
                <a:gd name="connsiteY0" fmla="*/ 1321770 h 1321770"/>
                <a:gd name="connsiteX1" fmla="*/ 0 w 1209675"/>
                <a:gd name="connsiteY1" fmla="*/ 0 h 1321770"/>
                <a:gd name="connsiteX2" fmla="*/ 806450 w 1209675"/>
                <a:gd name="connsiteY2" fmla="*/ 0 h 1321770"/>
                <a:gd name="connsiteX3" fmla="*/ 806450 w 1209675"/>
                <a:gd name="connsiteY3" fmla="*/ 660885 h 1321770"/>
                <a:gd name="connsiteX4" fmla="*/ 1209675 w 1209675"/>
                <a:gd name="connsiteY4" fmla="*/ 660885 h 1321770"/>
                <a:gd name="connsiteX5" fmla="*/ 403225 w 1209675"/>
                <a:gd name="connsiteY5" fmla="*/ 1321770 h 1321770"/>
                <a:gd name="connsiteX0" fmla="*/ 0 w 806450"/>
                <a:gd name="connsiteY0" fmla="*/ 1321770 h 1321770"/>
                <a:gd name="connsiteX1" fmla="*/ 403225 w 806450"/>
                <a:gd name="connsiteY1" fmla="*/ 0 h 1321770"/>
                <a:gd name="connsiteX2" fmla="*/ 403225 w 806450"/>
                <a:gd name="connsiteY2" fmla="*/ 660885 h 1321770"/>
                <a:gd name="connsiteX3" fmla="*/ 806450 w 806450"/>
                <a:gd name="connsiteY3" fmla="*/ 660885 h 1321770"/>
                <a:gd name="connsiteX4" fmla="*/ 0 w 806450"/>
                <a:gd name="connsiteY4" fmla="*/ 1321770 h 1321770"/>
                <a:gd name="connsiteX0" fmla="*/ 0 w 806450"/>
                <a:gd name="connsiteY0" fmla="*/ 660885 h 660885"/>
                <a:gd name="connsiteX1" fmla="*/ 403225 w 806450"/>
                <a:gd name="connsiteY1" fmla="*/ 0 h 660885"/>
                <a:gd name="connsiteX2" fmla="*/ 806450 w 806450"/>
                <a:gd name="connsiteY2" fmla="*/ 0 h 660885"/>
                <a:gd name="connsiteX3" fmla="*/ 0 w 806450"/>
                <a:gd name="connsiteY3" fmla="*/ 660885 h 660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6450" h="660885">
                  <a:moveTo>
                    <a:pt x="0" y="660885"/>
                  </a:moveTo>
                  <a:lnTo>
                    <a:pt x="403225" y="0"/>
                  </a:lnTo>
                  <a:lnTo>
                    <a:pt x="806450" y="0"/>
                  </a:lnTo>
                  <a:lnTo>
                    <a:pt x="0" y="660885"/>
                  </a:lnTo>
                  <a:close/>
                </a:path>
              </a:pathLst>
            </a:custGeom>
            <a:solidFill>
              <a:srgbClr val="FEB777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1" name="Стрелка вниз 19">
              <a:extLst>
                <a:ext uri="{FF2B5EF4-FFF2-40B4-BE49-F238E27FC236}">
                  <a16:creationId xmlns:a16="http://schemas.microsoft.com/office/drawing/2014/main" id="{8C1F5BD0-E0B0-3B3D-E6E7-04207848BC73}"/>
                </a:ext>
              </a:extLst>
            </p:cNvPr>
            <p:cNvSpPr/>
            <p:nvPr/>
          </p:nvSpPr>
          <p:spPr>
            <a:xfrm>
              <a:off x="11374439" y="5198445"/>
              <a:ext cx="806450" cy="660885"/>
            </a:xfrm>
            <a:custGeom>
              <a:avLst/>
              <a:gdLst>
                <a:gd name="connsiteX0" fmla="*/ 0 w 1612900"/>
                <a:gd name="connsiteY0" fmla="*/ 660885 h 1321770"/>
                <a:gd name="connsiteX1" fmla="*/ 403225 w 1612900"/>
                <a:gd name="connsiteY1" fmla="*/ 660885 h 1321770"/>
                <a:gd name="connsiteX2" fmla="*/ 403225 w 1612900"/>
                <a:gd name="connsiteY2" fmla="*/ 0 h 1321770"/>
                <a:gd name="connsiteX3" fmla="*/ 1209675 w 1612900"/>
                <a:gd name="connsiteY3" fmla="*/ 0 h 1321770"/>
                <a:gd name="connsiteX4" fmla="*/ 1209675 w 1612900"/>
                <a:gd name="connsiteY4" fmla="*/ 660885 h 1321770"/>
                <a:gd name="connsiteX5" fmla="*/ 1612900 w 1612900"/>
                <a:gd name="connsiteY5" fmla="*/ 660885 h 1321770"/>
                <a:gd name="connsiteX6" fmla="*/ 806450 w 1612900"/>
                <a:gd name="connsiteY6" fmla="*/ 1321770 h 1321770"/>
                <a:gd name="connsiteX7" fmla="*/ 0 w 1612900"/>
                <a:gd name="connsiteY7" fmla="*/ 660885 h 1321770"/>
                <a:gd name="connsiteX0" fmla="*/ 0 w 1612900"/>
                <a:gd name="connsiteY0" fmla="*/ 660885 h 1321770"/>
                <a:gd name="connsiteX1" fmla="*/ 403225 w 1612900"/>
                <a:gd name="connsiteY1" fmla="*/ 660885 h 1321770"/>
                <a:gd name="connsiteX2" fmla="*/ 403225 w 1612900"/>
                <a:gd name="connsiteY2" fmla="*/ 0 h 1321770"/>
                <a:gd name="connsiteX3" fmla="*/ 1209675 w 1612900"/>
                <a:gd name="connsiteY3" fmla="*/ 660885 h 1321770"/>
                <a:gd name="connsiteX4" fmla="*/ 1612900 w 1612900"/>
                <a:gd name="connsiteY4" fmla="*/ 660885 h 1321770"/>
                <a:gd name="connsiteX5" fmla="*/ 806450 w 1612900"/>
                <a:gd name="connsiteY5" fmla="*/ 1321770 h 1321770"/>
                <a:gd name="connsiteX6" fmla="*/ 0 w 1612900"/>
                <a:gd name="connsiteY6" fmla="*/ 660885 h 1321770"/>
                <a:gd name="connsiteX0" fmla="*/ 0 w 1612900"/>
                <a:gd name="connsiteY0" fmla="*/ 660885 h 1321770"/>
                <a:gd name="connsiteX1" fmla="*/ 403225 w 1612900"/>
                <a:gd name="connsiteY1" fmla="*/ 660885 h 1321770"/>
                <a:gd name="connsiteX2" fmla="*/ 403225 w 1612900"/>
                <a:gd name="connsiteY2" fmla="*/ 0 h 1321770"/>
                <a:gd name="connsiteX3" fmla="*/ 1612900 w 1612900"/>
                <a:gd name="connsiteY3" fmla="*/ 660885 h 1321770"/>
                <a:gd name="connsiteX4" fmla="*/ 806450 w 1612900"/>
                <a:gd name="connsiteY4" fmla="*/ 1321770 h 1321770"/>
                <a:gd name="connsiteX5" fmla="*/ 0 w 1612900"/>
                <a:gd name="connsiteY5" fmla="*/ 660885 h 1321770"/>
                <a:gd name="connsiteX0" fmla="*/ 0 w 806450"/>
                <a:gd name="connsiteY0" fmla="*/ 660885 h 1321770"/>
                <a:gd name="connsiteX1" fmla="*/ 403225 w 806450"/>
                <a:gd name="connsiteY1" fmla="*/ 660885 h 1321770"/>
                <a:gd name="connsiteX2" fmla="*/ 403225 w 806450"/>
                <a:gd name="connsiteY2" fmla="*/ 0 h 1321770"/>
                <a:gd name="connsiteX3" fmla="*/ 806450 w 806450"/>
                <a:gd name="connsiteY3" fmla="*/ 1321770 h 1321770"/>
                <a:gd name="connsiteX4" fmla="*/ 0 w 806450"/>
                <a:gd name="connsiteY4" fmla="*/ 660885 h 1321770"/>
                <a:gd name="connsiteX0" fmla="*/ 0 w 806450"/>
                <a:gd name="connsiteY0" fmla="*/ 0 h 660885"/>
                <a:gd name="connsiteX1" fmla="*/ 403225 w 806450"/>
                <a:gd name="connsiteY1" fmla="*/ 0 h 660885"/>
                <a:gd name="connsiteX2" fmla="*/ 806450 w 806450"/>
                <a:gd name="connsiteY2" fmla="*/ 660885 h 660885"/>
                <a:gd name="connsiteX3" fmla="*/ 0 w 806450"/>
                <a:gd name="connsiteY3" fmla="*/ 0 h 660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6450" h="660885">
                  <a:moveTo>
                    <a:pt x="0" y="0"/>
                  </a:moveTo>
                  <a:lnTo>
                    <a:pt x="403225" y="0"/>
                  </a:lnTo>
                  <a:lnTo>
                    <a:pt x="806450" y="6608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B777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C983A117-BBF1-3D00-1D3E-710E0E451F04}"/>
              </a:ext>
            </a:extLst>
          </p:cNvPr>
          <p:cNvGrpSpPr/>
          <p:nvPr/>
        </p:nvGrpSpPr>
        <p:grpSpPr>
          <a:xfrm>
            <a:off x="15314257" y="3944786"/>
            <a:ext cx="1612652" cy="611207"/>
            <a:chOff x="11372851" y="4537560"/>
            <a:chExt cx="1612901" cy="1321770"/>
          </a:xfrm>
        </p:grpSpPr>
        <p:sp>
          <p:nvSpPr>
            <p:cNvPr id="13" name="Стрелка вниз 82">
              <a:extLst>
                <a:ext uri="{FF2B5EF4-FFF2-40B4-BE49-F238E27FC236}">
                  <a16:creationId xmlns:a16="http://schemas.microsoft.com/office/drawing/2014/main" id="{507DC431-3D98-4255-B9B2-C6956DDB9EEC}"/>
                </a:ext>
              </a:extLst>
            </p:cNvPr>
            <p:cNvSpPr/>
            <p:nvPr/>
          </p:nvSpPr>
          <p:spPr>
            <a:xfrm>
              <a:off x="11372851" y="4537560"/>
              <a:ext cx="1612900" cy="1321770"/>
            </a:xfrm>
            <a:prstGeom prst="downArrow">
              <a:avLst/>
            </a:prstGeom>
            <a:solidFill>
              <a:srgbClr val="D7D7D7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4" name="Стрелка вниз 19">
              <a:extLst>
                <a:ext uri="{FF2B5EF4-FFF2-40B4-BE49-F238E27FC236}">
                  <a16:creationId xmlns:a16="http://schemas.microsoft.com/office/drawing/2014/main" id="{51875BDB-373E-1590-8A56-B1F3BBC71872}"/>
                </a:ext>
              </a:extLst>
            </p:cNvPr>
            <p:cNvSpPr/>
            <p:nvPr/>
          </p:nvSpPr>
          <p:spPr>
            <a:xfrm>
              <a:off x="12179302" y="5198445"/>
              <a:ext cx="806450" cy="660885"/>
            </a:xfrm>
            <a:custGeom>
              <a:avLst/>
              <a:gdLst>
                <a:gd name="connsiteX0" fmla="*/ 0 w 1612900"/>
                <a:gd name="connsiteY0" fmla="*/ 660885 h 1321770"/>
                <a:gd name="connsiteX1" fmla="*/ 403225 w 1612900"/>
                <a:gd name="connsiteY1" fmla="*/ 660885 h 1321770"/>
                <a:gd name="connsiteX2" fmla="*/ 403225 w 1612900"/>
                <a:gd name="connsiteY2" fmla="*/ 0 h 1321770"/>
                <a:gd name="connsiteX3" fmla="*/ 1209675 w 1612900"/>
                <a:gd name="connsiteY3" fmla="*/ 0 h 1321770"/>
                <a:gd name="connsiteX4" fmla="*/ 1209675 w 1612900"/>
                <a:gd name="connsiteY4" fmla="*/ 660885 h 1321770"/>
                <a:gd name="connsiteX5" fmla="*/ 1612900 w 1612900"/>
                <a:gd name="connsiteY5" fmla="*/ 660885 h 1321770"/>
                <a:gd name="connsiteX6" fmla="*/ 806450 w 1612900"/>
                <a:gd name="connsiteY6" fmla="*/ 1321770 h 1321770"/>
                <a:gd name="connsiteX7" fmla="*/ 0 w 1612900"/>
                <a:gd name="connsiteY7" fmla="*/ 660885 h 1321770"/>
                <a:gd name="connsiteX0" fmla="*/ 0 w 1612900"/>
                <a:gd name="connsiteY0" fmla="*/ 660885 h 1321770"/>
                <a:gd name="connsiteX1" fmla="*/ 403225 w 1612900"/>
                <a:gd name="connsiteY1" fmla="*/ 0 h 1321770"/>
                <a:gd name="connsiteX2" fmla="*/ 1209675 w 1612900"/>
                <a:gd name="connsiteY2" fmla="*/ 0 h 1321770"/>
                <a:gd name="connsiteX3" fmla="*/ 1209675 w 1612900"/>
                <a:gd name="connsiteY3" fmla="*/ 660885 h 1321770"/>
                <a:gd name="connsiteX4" fmla="*/ 1612900 w 1612900"/>
                <a:gd name="connsiteY4" fmla="*/ 660885 h 1321770"/>
                <a:gd name="connsiteX5" fmla="*/ 806450 w 1612900"/>
                <a:gd name="connsiteY5" fmla="*/ 1321770 h 1321770"/>
                <a:gd name="connsiteX6" fmla="*/ 0 w 1612900"/>
                <a:gd name="connsiteY6" fmla="*/ 660885 h 1321770"/>
                <a:gd name="connsiteX0" fmla="*/ 403225 w 1209675"/>
                <a:gd name="connsiteY0" fmla="*/ 1321770 h 1321770"/>
                <a:gd name="connsiteX1" fmla="*/ 0 w 1209675"/>
                <a:gd name="connsiteY1" fmla="*/ 0 h 1321770"/>
                <a:gd name="connsiteX2" fmla="*/ 806450 w 1209675"/>
                <a:gd name="connsiteY2" fmla="*/ 0 h 1321770"/>
                <a:gd name="connsiteX3" fmla="*/ 806450 w 1209675"/>
                <a:gd name="connsiteY3" fmla="*/ 660885 h 1321770"/>
                <a:gd name="connsiteX4" fmla="*/ 1209675 w 1209675"/>
                <a:gd name="connsiteY4" fmla="*/ 660885 h 1321770"/>
                <a:gd name="connsiteX5" fmla="*/ 403225 w 1209675"/>
                <a:gd name="connsiteY5" fmla="*/ 1321770 h 1321770"/>
                <a:gd name="connsiteX0" fmla="*/ 0 w 806450"/>
                <a:gd name="connsiteY0" fmla="*/ 1321770 h 1321770"/>
                <a:gd name="connsiteX1" fmla="*/ 403225 w 806450"/>
                <a:gd name="connsiteY1" fmla="*/ 0 h 1321770"/>
                <a:gd name="connsiteX2" fmla="*/ 403225 w 806450"/>
                <a:gd name="connsiteY2" fmla="*/ 660885 h 1321770"/>
                <a:gd name="connsiteX3" fmla="*/ 806450 w 806450"/>
                <a:gd name="connsiteY3" fmla="*/ 660885 h 1321770"/>
                <a:gd name="connsiteX4" fmla="*/ 0 w 806450"/>
                <a:gd name="connsiteY4" fmla="*/ 1321770 h 1321770"/>
                <a:gd name="connsiteX0" fmla="*/ 0 w 806450"/>
                <a:gd name="connsiteY0" fmla="*/ 660885 h 660885"/>
                <a:gd name="connsiteX1" fmla="*/ 403225 w 806450"/>
                <a:gd name="connsiteY1" fmla="*/ 0 h 660885"/>
                <a:gd name="connsiteX2" fmla="*/ 806450 w 806450"/>
                <a:gd name="connsiteY2" fmla="*/ 0 h 660885"/>
                <a:gd name="connsiteX3" fmla="*/ 0 w 806450"/>
                <a:gd name="connsiteY3" fmla="*/ 660885 h 660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6450" h="660885">
                  <a:moveTo>
                    <a:pt x="0" y="660885"/>
                  </a:moveTo>
                  <a:lnTo>
                    <a:pt x="403225" y="0"/>
                  </a:lnTo>
                  <a:lnTo>
                    <a:pt x="806450" y="0"/>
                  </a:lnTo>
                  <a:lnTo>
                    <a:pt x="0" y="660885"/>
                  </a:lnTo>
                  <a:close/>
                </a:path>
              </a:pathLst>
            </a:custGeom>
            <a:solidFill>
              <a:srgbClr val="FEB777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5" name="Стрелка вниз 19">
              <a:extLst>
                <a:ext uri="{FF2B5EF4-FFF2-40B4-BE49-F238E27FC236}">
                  <a16:creationId xmlns:a16="http://schemas.microsoft.com/office/drawing/2014/main" id="{BD8982E3-A6DA-A27C-0A24-799E7C78384A}"/>
                </a:ext>
              </a:extLst>
            </p:cNvPr>
            <p:cNvSpPr/>
            <p:nvPr/>
          </p:nvSpPr>
          <p:spPr>
            <a:xfrm>
              <a:off x="11374439" y="5198445"/>
              <a:ext cx="806450" cy="660885"/>
            </a:xfrm>
            <a:custGeom>
              <a:avLst/>
              <a:gdLst>
                <a:gd name="connsiteX0" fmla="*/ 0 w 1612900"/>
                <a:gd name="connsiteY0" fmla="*/ 660885 h 1321770"/>
                <a:gd name="connsiteX1" fmla="*/ 403225 w 1612900"/>
                <a:gd name="connsiteY1" fmla="*/ 660885 h 1321770"/>
                <a:gd name="connsiteX2" fmla="*/ 403225 w 1612900"/>
                <a:gd name="connsiteY2" fmla="*/ 0 h 1321770"/>
                <a:gd name="connsiteX3" fmla="*/ 1209675 w 1612900"/>
                <a:gd name="connsiteY3" fmla="*/ 0 h 1321770"/>
                <a:gd name="connsiteX4" fmla="*/ 1209675 w 1612900"/>
                <a:gd name="connsiteY4" fmla="*/ 660885 h 1321770"/>
                <a:gd name="connsiteX5" fmla="*/ 1612900 w 1612900"/>
                <a:gd name="connsiteY5" fmla="*/ 660885 h 1321770"/>
                <a:gd name="connsiteX6" fmla="*/ 806450 w 1612900"/>
                <a:gd name="connsiteY6" fmla="*/ 1321770 h 1321770"/>
                <a:gd name="connsiteX7" fmla="*/ 0 w 1612900"/>
                <a:gd name="connsiteY7" fmla="*/ 660885 h 1321770"/>
                <a:gd name="connsiteX0" fmla="*/ 0 w 1612900"/>
                <a:gd name="connsiteY0" fmla="*/ 660885 h 1321770"/>
                <a:gd name="connsiteX1" fmla="*/ 403225 w 1612900"/>
                <a:gd name="connsiteY1" fmla="*/ 660885 h 1321770"/>
                <a:gd name="connsiteX2" fmla="*/ 403225 w 1612900"/>
                <a:gd name="connsiteY2" fmla="*/ 0 h 1321770"/>
                <a:gd name="connsiteX3" fmla="*/ 1209675 w 1612900"/>
                <a:gd name="connsiteY3" fmla="*/ 660885 h 1321770"/>
                <a:gd name="connsiteX4" fmla="*/ 1612900 w 1612900"/>
                <a:gd name="connsiteY4" fmla="*/ 660885 h 1321770"/>
                <a:gd name="connsiteX5" fmla="*/ 806450 w 1612900"/>
                <a:gd name="connsiteY5" fmla="*/ 1321770 h 1321770"/>
                <a:gd name="connsiteX6" fmla="*/ 0 w 1612900"/>
                <a:gd name="connsiteY6" fmla="*/ 660885 h 1321770"/>
                <a:gd name="connsiteX0" fmla="*/ 0 w 1612900"/>
                <a:gd name="connsiteY0" fmla="*/ 660885 h 1321770"/>
                <a:gd name="connsiteX1" fmla="*/ 403225 w 1612900"/>
                <a:gd name="connsiteY1" fmla="*/ 660885 h 1321770"/>
                <a:gd name="connsiteX2" fmla="*/ 403225 w 1612900"/>
                <a:gd name="connsiteY2" fmla="*/ 0 h 1321770"/>
                <a:gd name="connsiteX3" fmla="*/ 1612900 w 1612900"/>
                <a:gd name="connsiteY3" fmla="*/ 660885 h 1321770"/>
                <a:gd name="connsiteX4" fmla="*/ 806450 w 1612900"/>
                <a:gd name="connsiteY4" fmla="*/ 1321770 h 1321770"/>
                <a:gd name="connsiteX5" fmla="*/ 0 w 1612900"/>
                <a:gd name="connsiteY5" fmla="*/ 660885 h 1321770"/>
                <a:gd name="connsiteX0" fmla="*/ 0 w 806450"/>
                <a:gd name="connsiteY0" fmla="*/ 660885 h 1321770"/>
                <a:gd name="connsiteX1" fmla="*/ 403225 w 806450"/>
                <a:gd name="connsiteY1" fmla="*/ 660885 h 1321770"/>
                <a:gd name="connsiteX2" fmla="*/ 403225 w 806450"/>
                <a:gd name="connsiteY2" fmla="*/ 0 h 1321770"/>
                <a:gd name="connsiteX3" fmla="*/ 806450 w 806450"/>
                <a:gd name="connsiteY3" fmla="*/ 1321770 h 1321770"/>
                <a:gd name="connsiteX4" fmla="*/ 0 w 806450"/>
                <a:gd name="connsiteY4" fmla="*/ 660885 h 1321770"/>
                <a:gd name="connsiteX0" fmla="*/ 0 w 806450"/>
                <a:gd name="connsiteY0" fmla="*/ 0 h 660885"/>
                <a:gd name="connsiteX1" fmla="*/ 403225 w 806450"/>
                <a:gd name="connsiteY1" fmla="*/ 0 h 660885"/>
                <a:gd name="connsiteX2" fmla="*/ 806450 w 806450"/>
                <a:gd name="connsiteY2" fmla="*/ 660885 h 660885"/>
                <a:gd name="connsiteX3" fmla="*/ 0 w 806450"/>
                <a:gd name="connsiteY3" fmla="*/ 0 h 660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6450" h="660885">
                  <a:moveTo>
                    <a:pt x="0" y="0"/>
                  </a:moveTo>
                  <a:lnTo>
                    <a:pt x="403225" y="0"/>
                  </a:lnTo>
                  <a:lnTo>
                    <a:pt x="806450" y="6608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B777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16" name="Заголовок 6">
            <a:extLst>
              <a:ext uri="{FF2B5EF4-FFF2-40B4-BE49-F238E27FC236}">
                <a16:creationId xmlns:a16="http://schemas.microsoft.com/office/drawing/2014/main" id="{EDB11930-3AC5-7735-0060-E74EF0F1E4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951" y="387645"/>
            <a:ext cx="14723669" cy="802980"/>
          </a:xfrm>
        </p:spPr>
        <p:txBody>
          <a:bodyPr>
            <a:normAutofit/>
          </a:bodyPr>
          <a:lstStyle/>
          <a:p>
            <a:r>
              <a:rPr lang="ru-RU" dirty="0">
                <a:latin typeface="Montserrat" panose="00000500000000000000" pitchFamily="2" charset="-52"/>
                <a:ea typeface="Calibri" panose="020F0502020204030204" pitchFamily="34" charset="0"/>
              </a:rPr>
              <a:t>Сборка</a:t>
            </a:r>
            <a:r>
              <a:rPr lang="en-US" dirty="0">
                <a:latin typeface="Montserrat" panose="00000500000000000000" pitchFamily="2" charset="-52"/>
                <a:ea typeface="Calibri" panose="020F0502020204030204" pitchFamily="34" charset="0"/>
              </a:rPr>
              <a:t> </a:t>
            </a:r>
            <a:r>
              <a:rPr lang="ru-RU" dirty="0">
                <a:latin typeface="Montserrat" panose="00000500000000000000" pitchFamily="2" charset="-52"/>
                <a:ea typeface="Calibri" panose="020F0502020204030204" pitchFamily="34" charset="0"/>
              </a:rPr>
              <a:t>(</a:t>
            </a:r>
            <a:r>
              <a:rPr lang="en-US" b="1" dirty="0">
                <a:latin typeface="Montserrat" panose="00000500000000000000" pitchFamily="2" charset="-52"/>
                <a:ea typeface="Calibri" panose="020F0502020204030204" pitchFamily="34" charset="0"/>
              </a:rPr>
              <a:t>DWA</a:t>
            </a:r>
            <a:r>
              <a:rPr lang="ru-RU" dirty="0">
                <a:latin typeface="Montserrat" panose="00000500000000000000" pitchFamily="2" charset="-52"/>
                <a:ea typeface="Calibri" panose="020F0502020204030204" pitchFamily="34" charset="0"/>
              </a:rPr>
              <a:t>)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3B027F7C-FDEA-B37B-0458-FCBE07F0C6F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28" t="1510" r="1480" b="1690"/>
          <a:stretch/>
        </p:blipFill>
        <p:spPr>
          <a:xfrm>
            <a:off x="1073085" y="2306480"/>
            <a:ext cx="5107722" cy="5622596"/>
          </a:xfrm>
          <a:prstGeom prst="rect">
            <a:avLst/>
          </a:prstGeom>
        </p:spPr>
      </p:pic>
      <p:sp>
        <p:nvSpPr>
          <p:cNvPr id="18" name="TextBox 11">
            <a:extLst>
              <a:ext uri="{FF2B5EF4-FFF2-40B4-BE49-F238E27FC236}">
                <a16:creationId xmlns:a16="http://schemas.microsoft.com/office/drawing/2014/main" id="{1D137D12-281A-44D7-C024-314873738FC6}"/>
              </a:ext>
            </a:extLst>
          </p:cNvPr>
          <p:cNvSpPr txBox="1"/>
          <p:nvPr/>
        </p:nvSpPr>
        <p:spPr>
          <a:xfrm>
            <a:off x="7180177" y="3003107"/>
            <a:ext cx="6762110" cy="522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altLang="ru-RU" sz="2100" b="1" dirty="0">
                <a:solidFill>
                  <a:srgbClr val="9601D1"/>
                </a:solidFill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СОЗДАНИЕ ИЛИ ВСТАВКА ВТОРОЙ ДЕТАЛИ</a:t>
            </a:r>
          </a:p>
        </p:txBody>
      </p:sp>
      <p:sp>
        <p:nvSpPr>
          <p:cNvPr id="19" name="TextBox 11">
            <a:extLst>
              <a:ext uri="{FF2B5EF4-FFF2-40B4-BE49-F238E27FC236}">
                <a16:creationId xmlns:a16="http://schemas.microsoft.com/office/drawing/2014/main" id="{7604C4C0-90FF-68FC-003D-1353C8B102B5}"/>
              </a:ext>
            </a:extLst>
          </p:cNvPr>
          <p:cNvSpPr txBox="1"/>
          <p:nvPr/>
        </p:nvSpPr>
        <p:spPr>
          <a:xfrm>
            <a:off x="6855428" y="5260882"/>
            <a:ext cx="7037396" cy="522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altLang="ru-RU" sz="2100" b="1" dirty="0">
                <a:solidFill>
                  <a:srgbClr val="9601D1"/>
                </a:solidFill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НАЛОЖЕНИЕ СБОРОЧНЫХ ЗАВИСИМОСТЕЙ</a:t>
            </a:r>
          </a:p>
        </p:txBody>
      </p:sp>
      <p:sp>
        <p:nvSpPr>
          <p:cNvPr id="20" name="TextBox 11">
            <a:extLst>
              <a:ext uri="{FF2B5EF4-FFF2-40B4-BE49-F238E27FC236}">
                <a16:creationId xmlns:a16="http://schemas.microsoft.com/office/drawing/2014/main" id="{C284E141-8C18-AD49-A18C-3F737D83D9D7}"/>
              </a:ext>
            </a:extLst>
          </p:cNvPr>
          <p:cNvSpPr txBox="1"/>
          <p:nvPr/>
        </p:nvSpPr>
        <p:spPr>
          <a:xfrm>
            <a:off x="6717416" y="6679904"/>
            <a:ext cx="3314346" cy="14919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altLang="ru-RU" sz="2100" dirty="0"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Вставка</a:t>
            </a:r>
            <a:br>
              <a:rPr lang="ru-RU" altLang="ru-RU" sz="2100" dirty="0"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</a:br>
            <a:r>
              <a:rPr lang="ru-RU" altLang="ru-RU" sz="2100" dirty="0"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Совмещение</a:t>
            </a:r>
          </a:p>
          <a:p>
            <a:pPr algn="ctr">
              <a:lnSpc>
                <a:spcPct val="150000"/>
              </a:lnSpc>
            </a:pPr>
            <a:r>
              <a:rPr lang="ru-RU" altLang="ru-RU" sz="2100" dirty="0"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Угловая зависимость</a:t>
            </a:r>
          </a:p>
        </p:txBody>
      </p:sp>
      <p:sp>
        <p:nvSpPr>
          <p:cNvPr id="21" name="TextBox 11">
            <a:extLst>
              <a:ext uri="{FF2B5EF4-FFF2-40B4-BE49-F238E27FC236}">
                <a16:creationId xmlns:a16="http://schemas.microsoft.com/office/drawing/2014/main" id="{24CE6256-9659-15DF-1DD3-075A475E3CF1}"/>
              </a:ext>
            </a:extLst>
          </p:cNvPr>
          <p:cNvSpPr txBox="1"/>
          <p:nvPr/>
        </p:nvSpPr>
        <p:spPr>
          <a:xfrm>
            <a:off x="10725875" y="6779959"/>
            <a:ext cx="2892050" cy="1007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altLang="ru-RU" sz="2100" dirty="0"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Касание</a:t>
            </a:r>
          </a:p>
          <a:p>
            <a:pPr algn="ctr">
              <a:lnSpc>
                <a:spcPct val="150000"/>
              </a:lnSpc>
            </a:pPr>
            <a:r>
              <a:rPr lang="ru-RU" altLang="ru-RU" sz="2100" dirty="0"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Симметрия</a:t>
            </a:r>
          </a:p>
        </p:txBody>
      </p:sp>
      <p:grpSp>
        <p:nvGrpSpPr>
          <p:cNvPr id="22" name="Группа 21">
            <a:extLst>
              <a:ext uri="{FF2B5EF4-FFF2-40B4-BE49-F238E27FC236}">
                <a16:creationId xmlns:a16="http://schemas.microsoft.com/office/drawing/2014/main" id="{EF2133B8-6B7D-20EB-E12F-D429AE5DF481}"/>
              </a:ext>
            </a:extLst>
          </p:cNvPr>
          <p:cNvGrpSpPr/>
          <p:nvPr/>
        </p:nvGrpSpPr>
        <p:grpSpPr>
          <a:xfrm>
            <a:off x="9645577" y="7706744"/>
            <a:ext cx="1612652" cy="768377"/>
            <a:chOff x="9645652" y="7707934"/>
            <a:chExt cx="1612901" cy="768494"/>
          </a:xfrm>
        </p:grpSpPr>
        <p:grpSp>
          <p:nvGrpSpPr>
            <p:cNvPr id="23" name="Группа 22">
              <a:extLst>
                <a:ext uri="{FF2B5EF4-FFF2-40B4-BE49-F238E27FC236}">
                  <a16:creationId xmlns:a16="http://schemas.microsoft.com/office/drawing/2014/main" id="{7AAFF9AB-7798-AA94-9659-17459BD222DF}"/>
                </a:ext>
              </a:extLst>
            </p:cNvPr>
            <p:cNvGrpSpPr/>
            <p:nvPr/>
          </p:nvGrpSpPr>
          <p:grpSpPr>
            <a:xfrm>
              <a:off x="9645652" y="7865128"/>
              <a:ext cx="1612901" cy="611300"/>
              <a:chOff x="11372851" y="4537560"/>
              <a:chExt cx="1612901" cy="1321770"/>
            </a:xfrm>
          </p:grpSpPr>
          <p:sp>
            <p:nvSpPr>
              <p:cNvPr id="25" name="Стрелка вниз 39">
                <a:extLst>
                  <a:ext uri="{FF2B5EF4-FFF2-40B4-BE49-F238E27FC236}">
                    <a16:creationId xmlns:a16="http://schemas.microsoft.com/office/drawing/2014/main" id="{7FE89E1A-957D-43E6-4056-D824CD81EDE4}"/>
                  </a:ext>
                </a:extLst>
              </p:cNvPr>
              <p:cNvSpPr/>
              <p:nvPr/>
            </p:nvSpPr>
            <p:spPr>
              <a:xfrm>
                <a:off x="11372851" y="4537560"/>
                <a:ext cx="1612900" cy="1321770"/>
              </a:xfrm>
              <a:prstGeom prst="downArrow">
                <a:avLst/>
              </a:prstGeom>
              <a:solidFill>
                <a:srgbClr val="D7D7D7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latin typeface="Montserrat" panose="00000500000000000000" pitchFamily="2" charset="-52"/>
                  <a:ea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26" name="Стрелка вниз 19">
                <a:extLst>
                  <a:ext uri="{FF2B5EF4-FFF2-40B4-BE49-F238E27FC236}">
                    <a16:creationId xmlns:a16="http://schemas.microsoft.com/office/drawing/2014/main" id="{8A05B98B-D8BC-77B2-C543-475EE42792C4}"/>
                  </a:ext>
                </a:extLst>
              </p:cNvPr>
              <p:cNvSpPr/>
              <p:nvPr/>
            </p:nvSpPr>
            <p:spPr>
              <a:xfrm>
                <a:off x="12179302" y="5198445"/>
                <a:ext cx="806450" cy="660885"/>
              </a:xfrm>
              <a:custGeom>
                <a:avLst/>
                <a:gdLst>
                  <a:gd name="connsiteX0" fmla="*/ 0 w 1612900"/>
                  <a:gd name="connsiteY0" fmla="*/ 660885 h 1321770"/>
                  <a:gd name="connsiteX1" fmla="*/ 403225 w 1612900"/>
                  <a:gd name="connsiteY1" fmla="*/ 660885 h 1321770"/>
                  <a:gd name="connsiteX2" fmla="*/ 403225 w 1612900"/>
                  <a:gd name="connsiteY2" fmla="*/ 0 h 1321770"/>
                  <a:gd name="connsiteX3" fmla="*/ 1209675 w 1612900"/>
                  <a:gd name="connsiteY3" fmla="*/ 0 h 1321770"/>
                  <a:gd name="connsiteX4" fmla="*/ 1209675 w 1612900"/>
                  <a:gd name="connsiteY4" fmla="*/ 660885 h 1321770"/>
                  <a:gd name="connsiteX5" fmla="*/ 1612900 w 1612900"/>
                  <a:gd name="connsiteY5" fmla="*/ 660885 h 1321770"/>
                  <a:gd name="connsiteX6" fmla="*/ 806450 w 1612900"/>
                  <a:gd name="connsiteY6" fmla="*/ 1321770 h 1321770"/>
                  <a:gd name="connsiteX7" fmla="*/ 0 w 1612900"/>
                  <a:gd name="connsiteY7" fmla="*/ 660885 h 1321770"/>
                  <a:gd name="connsiteX0" fmla="*/ 0 w 1612900"/>
                  <a:gd name="connsiteY0" fmla="*/ 660885 h 1321770"/>
                  <a:gd name="connsiteX1" fmla="*/ 403225 w 1612900"/>
                  <a:gd name="connsiteY1" fmla="*/ 0 h 1321770"/>
                  <a:gd name="connsiteX2" fmla="*/ 1209675 w 1612900"/>
                  <a:gd name="connsiteY2" fmla="*/ 0 h 1321770"/>
                  <a:gd name="connsiteX3" fmla="*/ 1209675 w 1612900"/>
                  <a:gd name="connsiteY3" fmla="*/ 660885 h 1321770"/>
                  <a:gd name="connsiteX4" fmla="*/ 1612900 w 1612900"/>
                  <a:gd name="connsiteY4" fmla="*/ 660885 h 1321770"/>
                  <a:gd name="connsiteX5" fmla="*/ 806450 w 1612900"/>
                  <a:gd name="connsiteY5" fmla="*/ 1321770 h 1321770"/>
                  <a:gd name="connsiteX6" fmla="*/ 0 w 1612900"/>
                  <a:gd name="connsiteY6" fmla="*/ 660885 h 1321770"/>
                  <a:gd name="connsiteX0" fmla="*/ 403225 w 1209675"/>
                  <a:gd name="connsiteY0" fmla="*/ 1321770 h 1321770"/>
                  <a:gd name="connsiteX1" fmla="*/ 0 w 1209675"/>
                  <a:gd name="connsiteY1" fmla="*/ 0 h 1321770"/>
                  <a:gd name="connsiteX2" fmla="*/ 806450 w 1209675"/>
                  <a:gd name="connsiteY2" fmla="*/ 0 h 1321770"/>
                  <a:gd name="connsiteX3" fmla="*/ 806450 w 1209675"/>
                  <a:gd name="connsiteY3" fmla="*/ 660885 h 1321770"/>
                  <a:gd name="connsiteX4" fmla="*/ 1209675 w 1209675"/>
                  <a:gd name="connsiteY4" fmla="*/ 660885 h 1321770"/>
                  <a:gd name="connsiteX5" fmla="*/ 403225 w 1209675"/>
                  <a:gd name="connsiteY5" fmla="*/ 1321770 h 1321770"/>
                  <a:gd name="connsiteX0" fmla="*/ 0 w 806450"/>
                  <a:gd name="connsiteY0" fmla="*/ 1321770 h 1321770"/>
                  <a:gd name="connsiteX1" fmla="*/ 403225 w 806450"/>
                  <a:gd name="connsiteY1" fmla="*/ 0 h 1321770"/>
                  <a:gd name="connsiteX2" fmla="*/ 403225 w 806450"/>
                  <a:gd name="connsiteY2" fmla="*/ 660885 h 1321770"/>
                  <a:gd name="connsiteX3" fmla="*/ 806450 w 806450"/>
                  <a:gd name="connsiteY3" fmla="*/ 660885 h 1321770"/>
                  <a:gd name="connsiteX4" fmla="*/ 0 w 806450"/>
                  <a:gd name="connsiteY4" fmla="*/ 1321770 h 1321770"/>
                  <a:gd name="connsiteX0" fmla="*/ 0 w 806450"/>
                  <a:gd name="connsiteY0" fmla="*/ 660885 h 660885"/>
                  <a:gd name="connsiteX1" fmla="*/ 403225 w 806450"/>
                  <a:gd name="connsiteY1" fmla="*/ 0 h 660885"/>
                  <a:gd name="connsiteX2" fmla="*/ 806450 w 806450"/>
                  <a:gd name="connsiteY2" fmla="*/ 0 h 660885"/>
                  <a:gd name="connsiteX3" fmla="*/ 0 w 806450"/>
                  <a:gd name="connsiteY3" fmla="*/ 660885 h 660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06450" h="660885">
                    <a:moveTo>
                      <a:pt x="0" y="660885"/>
                    </a:moveTo>
                    <a:lnTo>
                      <a:pt x="403225" y="0"/>
                    </a:lnTo>
                    <a:lnTo>
                      <a:pt x="806450" y="0"/>
                    </a:lnTo>
                    <a:lnTo>
                      <a:pt x="0" y="660885"/>
                    </a:lnTo>
                    <a:close/>
                  </a:path>
                </a:pathLst>
              </a:custGeom>
              <a:solidFill>
                <a:srgbClr val="FEB777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latin typeface="Montserrat" panose="00000500000000000000" pitchFamily="2" charset="-52"/>
                  <a:ea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27" name="Стрелка вниз 19">
                <a:extLst>
                  <a:ext uri="{FF2B5EF4-FFF2-40B4-BE49-F238E27FC236}">
                    <a16:creationId xmlns:a16="http://schemas.microsoft.com/office/drawing/2014/main" id="{B0860F2F-F53D-8B7F-5B31-24F6B58ED89A}"/>
                  </a:ext>
                </a:extLst>
              </p:cNvPr>
              <p:cNvSpPr/>
              <p:nvPr/>
            </p:nvSpPr>
            <p:spPr>
              <a:xfrm>
                <a:off x="11374439" y="5198445"/>
                <a:ext cx="806450" cy="660885"/>
              </a:xfrm>
              <a:custGeom>
                <a:avLst/>
                <a:gdLst>
                  <a:gd name="connsiteX0" fmla="*/ 0 w 1612900"/>
                  <a:gd name="connsiteY0" fmla="*/ 660885 h 1321770"/>
                  <a:gd name="connsiteX1" fmla="*/ 403225 w 1612900"/>
                  <a:gd name="connsiteY1" fmla="*/ 660885 h 1321770"/>
                  <a:gd name="connsiteX2" fmla="*/ 403225 w 1612900"/>
                  <a:gd name="connsiteY2" fmla="*/ 0 h 1321770"/>
                  <a:gd name="connsiteX3" fmla="*/ 1209675 w 1612900"/>
                  <a:gd name="connsiteY3" fmla="*/ 0 h 1321770"/>
                  <a:gd name="connsiteX4" fmla="*/ 1209675 w 1612900"/>
                  <a:gd name="connsiteY4" fmla="*/ 660885 h 1321770"/>
                  <a:gd name="connsiteX5" fmla="*/ 1612900 w 1612900"/>
                  <a:gd name="connsiteY5" fmla="*/ 660885 h 1321770"/>
                  <a:gd name="connsiteX6" fmla="*/ 806450 w 1612900"/>
                  <a:gd name="connsiteY6" fmla="*/ 1321770 h 1321770"/>
                  <a:gd name="connsiteX7" fmla="*/ 0 w 1612900"/>
                  <a:gd name="connsiteY7" fmla="*/ 660885 h 1321770"/>
                  <a:gd name="connsiteX0" fmla="*/ 0 w 1612900"/>
                  <a:gd name="connsiteY0" fmla="*/ 660885 h 1321770"/>
                  <a:gd name="connsiteX1" fmla="*/ 403225 w 1612900"/>
                  <a:gd name="connsiteY1" fmla="*/ 660885 h 1321770"/>
                  <a:gd name="connsiteX2" fmla="*/ 403225 w 1612900"/>
                  <a:gd name="connsiteY2" fmla="*/ 0 h 1321770"/>
                  <a:gd name="connsiteX3" fmla="*/ 1209675 w 1612900"/>
                  <a:gd name="connsiteY3" fmla="*/ 660885 h 1321770"/>
                  <a:gd name="connsiteX4" fmla="*/ 1612900 w 1612900"/>
                  <a:gd name="connsiteY4" fmla="*/ 660885 h 1321770"/>
                  <a:gd name="connsiteX5" fmla="*/ 806450 w 1612900"/>
                  <a:gd name="connsiteY5" fmla="*/ 1321770 h 1321770"/>
                  <a:gd name="connsiteX6" fmla="*/ 0 w 1612900"/>
                  <a:gd name="connsiteY6" fmla="*/ 660885 h 1321770"/>
                  <a:gd name="connsiteX0" fmla="*/ 0 w 1612900"/>
                  <a:gd name="connsiteY0" fmla="*/ 660885 h 1321770"/>
                  <a:gd name="connsiteX1" fmla="*/ 403225 w 1612900"/>
                  <a:gd name="connsiteY1" fmla="*/ 660885 h 1321770"/>
                  <a:gd name="connsiteX2" fmla="*/ 403225 w 1612900"/>
                  <a:gd name="connsiteY2" fmla="*/ 0 h 1321770"/>
                  <a:gd name="connsiteX3" fmla="*/ 1612900 w 1612900"/>
                  <a:gd name="connsiteY3" fmla="*/ 660885 h 1321770"/>
                  <a:gd name="connsiteX4" fmla="*/ 806450 w 1612900"/>
                  <a:gd name="connsiteY4" fmla="*/ 1321770 h 1321770"/>
                  <a:gd name="connsiteX5" fmla="*/ 0 w 1612900"/>
                  <a:gd name="connsiteY5" fmla="*/ 660885 h 1321770"/>
                  <a:gd name="connsiteX0" fmla="*/ 0 w 806450"/>
                  <a:gd name="connsiteY0" fmla="*/ 660885 h 1321770"/>
                  <a:gd name="connsiteX1" fmla="*/ 403225 w 806450"/>
                  <a:gd name="connsiteY1" fmla="*/ 660885 h 1321770"/>
                  <a:gd name="connsiteX2" fmla="*/ 403225 w 806450"/>
                  <a:gd name="connsiteY2" fmla="*/ 0 h 1321770"/>
                  <a:gd name="connsiteX3" fmla="*/ 806450 w 806450"/>
                  <a:gd name="connsiteY3" fmla="*/ 1321770 h 1321770"/>
                  <a:gd name="connsiteX4" fmla="*/ 0 w 806450"/>
                  <a:gd name="connsiteY4" fmla="*/ 660885 h 1321770"/>
                  <a:gd name="connsiteX0" fmla="*/ 0 w 806450"/>
                  <a:gd name="connsiteY0" fmla="*/ 0 h 660885"/>
                  <a:gd name="connsiteX1" fmla="*/ 403225 w 806450"/>
                  <a:gd name="connsiteY1" fmla="*/ 0 h 660885"/>
                  <a:gd name="connsiteX2" fmla="*/ 806450 w 806450"/>
                  <a:gd name="connsiteY2" fmla="*/ 660885 h 660885"/>
                  <a:gd name="connsiteX3" fmla="*/ 0 w 806450"/>
                  <a:gd name="connsiteY3" fmla="*/ 0 h 660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06450" h="660885">
                    <a:moveTo>
                      <a:pt x="0" y="0"/>
                    </a:moveTo>
                    <a:lnTo>
                      <a:pt x="403225" y="0"/>
                    </a:lnTo>
                    <a:lnTo>
                      <a:pt x="806450" y="66088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EB777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latin typeface="Montserrat" panose="00000500000000000000" pitchFamily="2" charset="-52"/>
                  <a:ea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24" name="Прямоугольник 23">
              <a:extLst>
                <a:ext uri="{FF2B5EF4-FFF2-40B4-BE49-F238E27FC236}">
                  <a16:creationId xmlns:a16="http://schemas.microsoft.com/office/drawing/2014/main" id="{734D6F05-FF7A-5BBE-DD16-2432CFB7DDB8}"/>
                </a:ext>
              </a:extLst>
            </p:cNvPr>
            <p:cNvSpPr/>
            <p:nvPr/>
          </p:nvSpPr>
          <p:spPr>
            <a:xfrm>
              <a:off x="10049671" y="7707934"/>
              <a:ext cx="806448" cy="87485"/>
            </a:xfrm>
            <a:prstGeom prst="rect">
              <a:avLst/>
            </a:prstGeom>
            <a:solidFill>
              <a:srgbClr val="D7D7D7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28" name="TextBox 11">
            <a:extLst>
              <a:ext uri="{FF2B5EF4-FFF2-40B4-BE49-F238E27FC236}">
                <a16:creationId xmlns:a16="http://schemas.microsoft.com/office/drawing/2014/main" id="{6EB76F52-64D7-466F-C19C-D8A787D4AD25}"/>
              </a:ext>
            </a:extLst>
          </p:cNvPr>
          <p:cNvSpPr txBox="1"/>
          <p:nvPr/>
        </p:nvSpPr>
        <p:spPr>
          <a:xfrm>
            <a:off x="14175174" y="2189711"/>
            <a:ext cx="4153230" cy="522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altLang="ru-RU" sz="2100" b="1" dirty="0">
                <a:solidFill>
                  <a:srgbClr val="9601D1"/>
                </a:solidFill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СТАНДАРТНЫЕ ИЗДЕЛИЯ</a:t>
            </a:r>
          </a:p>
        </p:txBody>
      </p:sp>
      <p:sp>
        <p:nvSpPr>
          <p:cNvPr id="29" name="TextBox 11">
            <a:extLst>
              <a:ext uri="{FF2B5EF4-FFF2-40B4-BE49-F238E27FC236}">
                <a16:creationId xmlns:a16="http://schemas.microsoft.com/office/drawing/2014/main" id="{D4E179DD-3C20-C09A-BB9C-54E5B8CA1A71}"/>
              </a:ext>
            </a:extLst>
          </p:cNvPr>
          <p:cNvSpPr txBox="1"/>
          <p:nvPr/>
        </p:nvSpPr>
        <p:spPr>
          <a:xfrm>
            <a:off x="14258749" y="2555365"/>
            <a:ext cx="3986084" cy="1007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altLang="ru-RU" sz="2100" dirty="0"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Добавление изделий из Базы элементов механики</a:t>
            </a:r>
          </a:p>
        </p:txBody>
      </p:sp>
      <p:sp>
        <p:nvSpPr>
          <p:cNvPr id="30" name="TextBox 11">
            <a:extLst>
              <a:ext uri="{FF2B5EF4-FFF2-40B4-BE49-F238E27FC236}">
                <a16:creationId xmlns:a16="http://schemas.microsoft.com/office/drawing/2014/main" id="{2641A822-85C3-664D-CA64-9CD32A41D3C4}"/>
              </a:ext>
            </a:extLst>
          </p:cNvPr>
          <p:cNvSpPr txBox="1"/>
          <p:nvPr/>
        </p:nvSpPr>
        <p:spPr>
          <a:xfrm>
            <a:off x="14381745" y="4496369"/>
            <a:ext cx="3314346" cy="522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altLang="ru-RU" sz="2100" b="1" dirty="0">
                <a:solidFill>
                  <a:srgbClr val="9601D1"/>
                </a:solidFill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ПРОВЕРКА</a:t>
            </a:r>
          </a:p>
        </p:txBody>
      </p:sp>
      <p:sp>
        <p:nvSpPr>
          <p:cNvPr id="31" name="TextBox 11">
            <a:extLst>
              <a:ext uri="{FF2B5EF4-FFF2-40B4-BE49-F238E27FC236}">
                <a16:creationId xmlns:a16="http://schemas.microsoft.com/office/drawing/2014/main" id="{5A7231D5-46DC-B4E4-9F16-ED914EE2405A}"/>
              </a:ext>
            </a:extLst>
          </p:cNvPr>
          <p:cNvSpPr txBox="1"/>
          <p:nvPr/>
        </p:nvSpPr>
        <p:spPr>
          <a:xfrm>
            <a:off x="14208256" y="4940717"/>
            <a:ext cx="3784019" cy="1007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altLang="ru-RU" sz="2100" dirty="0"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Проверка сборки на перекрытия тел</a:t>
            </a:r>
          </a:p>
        </p:txBody>
      </p:sp>
      <p:sp>
        <p:nvSpPr>
          <p:cNvPr id="32" name="TextBox 11">
            <a:extLst>
              <a:ext uri="{FF2B5EF4-FFF2-40B4-BE49-F238E27FC236}">
                <a16:creationId xmlns:a16="http://schemas.microsoft.com/office/drawing/2014/main" id="{715F38C2-9257-3C2B-8644-5E8856E15AE7}"/>
              </a:ext>
            </a:extLst>
          </p:cNvPr>
          <p:cNvSpPr txBox="1"/>
          <p:nvPr/>
        </p:nvSpPr>
        <p:spPr>
          <a:xfrm>
            <a:off x="14486309" y="6704845"/>
            <a:ext cx="3314346" cy="522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altLang="ru-RU" sz="2100" b="1" dirty="0">
                <a:solidFill>
                  <a:srgbClr val="9601D1"/>
                </a:solidFill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ЧЕРТЕЖ</a:t>
            </a:r>
          </a:p>
        </p:txBody>
      </p:sp>
      <p:sp>
        <p:nvSpPr>
          <p:cNvPr id="33" name="TextBox 11">
            <a:extLst>
              <a:ext uri="{FF2B5EF4-FFF2-40B4-BE49-F238E27FC236}">
                <a16:creationId xmlns:a16="http://schemas.microsoft.com/office/drawing/2014/main" id="{473CFD31-65E3-9044-ECA5-8584E131D9A2}"/>
              </a:ext>
            </a:extLst>
          </p:cNvPr>
          <p:cNvSpPr txBox="1"/>
          <p:nvPr/>
        </p:nvSpPr>
        <p:spPr>
          <a:xfrm>
            <a:off x="14150438" y="7177912"/>
            <a:ext cx="3986087" cy="14919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altLang="ru-RU" sz="2100" dirty="0"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Переход в режим листа и создание сборочного чертежа и спецификации</a:t>
            </a:r>
          </a:p>
        </p:txBody>
      </p:sp>
      <p:sp>
        <p:nvSpPr>
          <p:cNvPr id="34" name="Стрелка вниз 64">
            <a:extLst>
              <a:ext uri="{FF2B5EF4-FFF2-40B4-BE49-F238E27FC236}">
                <a16:creationId xmlns:a16="http://schemas.microsoft.com/office/drawing/2014/main" id="{E601098E-2623-7A21-CC3E-1B5A3F634B4D}"/>
              </a:ext>
            </a:extLst>
          </p:cNvPr>
          <p:cNvSpPr/>
          <p:nvPr/>
        </p:nvSpPr>
        <p:spPr>
          <a:xfrm>
            <a:off x="9893756" y="2352305"/>
            <a:ext cx="1116290" cy="602153"/>
          </a:xfrm>
          <a:prstGeom prst="downArrow">
            <a:avLst/>
          </a:prstGeom>
          <a:solidFill>
            <a:srgbClr val="D7D7D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Montserrat" panose="00000500000000000000" pitchFamily="2" charset="-52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3" name="TextBox 11">
            <a:extLst>
              <a:ext uri="{FF2B5EF4-FFF2-40B4-BE49-F238E27FC236}">
                <a16:creationId xmlns:a16="http://schemas.microsoft.com/office/drawing/2014/main" id="{A7F71FD3-D3BC-88A2-37B1-56ECDB8F4297}"/>
              </a:ext>
            </a:extLst>
          </p:cNvPr>
          <p:cNvSpPr txBox="1"/>
          <p:nvPr/>
        </p:nvSpPr>
        <p:spPr>
          <a:xfrm>
            <a:off x="6855428" y="3480998"/>
            <a:ext cx="7366637" cy="1007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altLang="ru-RU" sz="2100" dirty="0"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Предварительное размещение детали в пространстве</a:t>
            </a:r>
          </a:p>
        </p:txBody>
      </p:sp>
      <p:cxnSp>
        <p:nvCxnSpPr>
          <p:cNvPr id="44" name="Соединительная линия уступом 67">
            <a:extLst>
              <a:ext uri="{FF2B5EF4-FFF2-40B4-BE49-F238E27FC236}">
                <a16:creationId xmlns:a16="http://schemas.microsoft.com/office/drawing/2014/main" id="{8AA0B7F6-1941-2DFB-0C98-6119D4C9B5DB}"/>
              </a:ext>
            </a:extLst>
          </p:cNvPr>
          <p:cNvCxnSpPr/>
          <p:nvPr/>
        </p:nvCxnSpPr>
        <p:spPr>
          <a:xfrm rot="5400000">
            <a:off x="10386002" y="4660048"/>
            <a:ext cx="3830093" cy="3784019"/>
          </a:xfrm>
          <a:prstGeom prst="bentConnector3">
            <a:avLst>
              <a:gd name="adj1" fmla="val 105968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Соединительная линия уступом 68">
            <a:extLst>
              <a:ext uri="{FF2B5EF4-FFF2-40B4-BE49-F238E27FC236}">
                <a16:creationId xmlns:a16="http://schemas.microsoft.com/office/drawing/2014/main" id="{A79956C4-47C9-14AC-B0D0-44332A851878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13549127" y="2129968"/>
            <a:ext cx="3161687" cy="1880102"/>
          </a:xfrm>
          <a:prstGeom prst="bentConnector3">
            <a:avLst>
              <a:gd name="adj1" fmla="val 127712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11">
            <a:extLst>
              <a:ext uri="{FF2B5EF4-FFF2-40B4-BE49-F238E27FC236}">
                <a16:creationId xmlns:a16="http://schemas.microsoft.com/office/drawing/2014/main" id="{7C7F8E01-E055-CDDB-DE0E-722A0BCEF621}"/>
              </a:ext>
            </a:extLst>
          </p:cNvPr>
          <p:cNvSpPr txBox="1"/>
          <p:nvPr/>
        </p:nvSpPr>
        <p:spPr>
          <a:xfrm>
            <a:off x="6855428" y="1171588"/>
            <a:ext cx="7086857" cy="522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altLang="ru-RU" sz="2100" b="1" dirty="0">
                <a:solidFill>
                  <a:srgbClr val="9601D1"/>
                </a:solidFill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СОЗДАНИЕ ИЛИ ВСТАВКА ДЕТАЛИ В СБОРКУ </a:t>
            </a:r>
          </a:p>
        </p:txBody>
      </p:sp>
      <p:sp>
        <p:nvSpPr>
          <p:cNvPr id="51" name="TextBox 11">
            <a:extLst>
              <a:ext uri="{FF2B5EF4-FFF2-40B4-BE49-F238E27FC236}">
                <a16:creationId xmlns:a16="http://schemas.microsoft.com/office/drawing/2014/main" id="{C1056DD0-DB3C-D66F-99F2-2C48FB9DCDFF}"/>
              </a:ext>
            </a:extLst>
          </p:cNvPr>
          <p:cNvSpPr txBox="1"/>
          <p:nvPr/>
        </p:nvSpPr>
        <p:spPr>
          <a:xfrm>
            <a:off x="7745037" y="1637956"/>
            <a:ext cx="5516208" cy="522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altLang="ru-RU" sz="2100" dirty="0"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Закрепление детали в пространстве</a:t>
            </a:r>
          </a:p>
        </p:txBody>
      </p:sp>
      <p:sp>
        <p:nvSpPr>
          <p:cNvPr id="52" name="TextBox 11">
            <a:extLst>
              <a:ext uri="{FF2B5EF4-FFF2-40B4-BE49-F238E27FC236}">
                <a16:creationId xmlns:a16="http://schemas.microsoft.com/office/drawing/2014/main" id="{2C0487D5-5AED-D7D5-CD12-2FB06C50223E}"/>
              </a:ext>
            </a:extLst>
          </p:cNvPr>
          <p:cNvSpPr txBox="1"/>
          <p:nvPr/>
        </p:nvSpPr>
        <p:spPr>
          <a:xfrm>
            <a:off x="7856138" y="5744503"/>
            <a:ext cx="5516208" cy="1007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altLang="ru-RU" sz="2100" dirty="0"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Закрепление деталей относительно друг друга</a:t>
            </a:r>
          </a:p>
        </p:txBody>
      </p:sp>
      <p:grpSp>
        <p:nvGrpSpPr>
          <p:cNvPr id="54" name="Группа 53">
            <a:extLst>
              <a:ext uri="{FF2B5EF4-FFF2-40B4-BE49-F238E27FC236}">
                <a16:creationId xmlns:a16="http://schemas.microsoft.com/office/drawing/2014/main" id="{96C758D7-1A46-A161-B6B1-10E98BB69319}"/>
              </a:ext>
            </a:extLst>
          </p:cNvPr>
          <p:cNvGrpSpPr/>
          <p:nvPr/>
        </p:nvGrpSpPr>
        <p:grpSpPr>
          <a:xfrm>
            <a:off x="9645575" y="4598351"/>
            <a:ext cx="1612652" cy="611207"/>
            <a:chOff x="11372851" y="4537560"/>
            <a:chExt cx="1612901" cy="1321770"/>
          </a:xfrm>
        </p:grpSpPr>
        <p:sp>
          <p:nvSpPr>
            <p:cNvPr id="55" name="Стрелка вниз 35">
              <a:extLst>
                <a:ext uri="{FF2B5EF4-FFF2-40B4-BE49-F238E27FC236}">
                  <a16:creationId xmlns:a16="http://schemas.microsoft.com/office/drawing/2014/main" id="{A190CF7B-1854-0A65-E98C-D8DD957B6DC0}"/>
                </a:ext>
              </a:extLst>
            </p:cNvPr>
            <p:cNvSpPr/>
            <p:nvPr/>
          </p:nvSpPr>
          <p:spPr>
            <a:xfrm>
              <a:off x="11372851" y="4537560"/>
              <a:ext cx="1612900" cy="1321770"/>
            </a:xfrm>
            <a:prstGeom prst="downArrow">
              <a:avLst/>
            </a:prstGeom>
            <a:solidFill>
              <a:srgbClr val="D7D7D7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56" name="Стрелка вниз 19">
              <a:extLst>
                <a:ext uri="{FF2B5EF4-FFF2-40B4-BE49-F238E27FC236}">
                  <a16:creationId xmlns:a16="http://schemas.microsoft.com/office/drawing/2014/main" id="{E44525A2-8D45-C541-CED1-C4E683EC8973}"/>
                </a:ext>
              </a:extLst>
            </p:cNvPr>
            <p:cNvSpPr/>
            <p:nvPr/>
          </p:nvSpPr>
          <p:spPr>
            <a:xfrm>
              <a:off x="12179302" y="5198445"/>
              <a:ext cx="806450" cy="660885"/>
            </a:xfrm>
            <a:custGeom>
              <a:avLst/>
              <a:gdLst>
                <a:gd name="connsiteX0" fmla="*/ 0 w 1612900"/>
                <a:gd name="connsiteY0" fmla="*/ 660885 h 1321770"/>
                <a:gd name="connsiteX1" fmla="*/ 403225 w 1612900"/>
                <a:gd name="connsiteY1" fmla="*/ 660885 h 1321770"/>
                <a:gd name="connsiteX2" fmla="*/ 403225 w 1612900"/>
                <a:gd name="connsiteY2" fmla="*/ 0 h 1321770"/>
                <a:gd name="connsiteX3" fmla="*/ 1209675 w 1612900"/>
                <a:gd name="connsiteY3" fmla="*/ 0 h 1321770"/>
                <a:gd name="connsiteX4" fmla="*/ 1209675 w 1612900"/>
                <a:gd name="connsiteY4" fmla="*/ 660885 h 1321770"/>
                <a:gd name="connsiteX5" fmla="*/ 1612900 w 1612900"/>
                <a:gd name="connsiteY5" fmla="*/ 660885 h 1321770"/>
                <a:gd name="connsiteX6" fmla="*/ 806450 w 1612900"/>
                <a:gd name="connsiteY6" fmla="*/ 1321770 h 1321770"/>
                <a:gd name="connsiteX7" fmla="*/ 0 w 1612900"/>
                <a:gd name="connsiteY7" fmla="*/ 660885 h 1321770"/>
                <a:gd name="connsiteX0" fmla="*/ 0 w 1612900"/>
                <a:gd name="connsiteY0" fmla="*/ 660885 h 1321770"/>
                <a:gd name="connsiteX1" fmla="*/ 403225 w 1612900"/>
                <a:gd name="connsiteY1" fmla="*/ 0 h 1321770"/>
                <a:gd name="connsiteX2" fmla="*/ 1209675 w 1612900"/>
                <a:gd name="connsiteY2" fmla="*/ 0 h 1321770"/>
                <a:gd name="connsiteX3" fmla="*/ 1209675 w 1612900"/>
                <a:gd name="connsiteY3" fmla="*/ 660885 h 1321770"/>
                <a:gd name="connsiteX4" fmla="*/ 1612900 w 1612900"/>
                <a:gd name="connsiteY4" fmla="*/ 660885 h 1321770"/>
                <a:gd name="connsiteX5" fmla="*/ 806450 w 1612900"/>
                <a:gd name="connsiteY5" fmla="*/ 1321770 h 1321770"/>
                <a:gd name="connsiteX6" fmla="*/ 0 w 1612900"/>
                <a:gd name="connsiteY6" fmla="*/ 660885 h 1321770"/>
                <a:gd name="connsiteX0" fmla="*/ 403225 w 1209675"/>
                <a:gd name="connsiteY0" fmla="*/ 1321770 h 1321770"/>
                <a:gd name="connsiteX1" fmla="*/ 0 w 1209675"/>
                <a:gd name="connsiteY1" fmla="*/ 0 h 1321770"/>
                <a:gd name="connsiteX2" fmla="*/ 806450 w 1209675"/>
                <a:gd name="connsiteY2" fmla="*/ 0 h 1321770"/>
                <a:gd name="connsiteX3" fmla="*/ 806450 w 1209675"/>
                <a:gd name="connsiteY3" fmla="*/ 660885 h 1321770"/>
                <a:gd name="connsiteX4" fmla="*/ 1209675 w 1209675"/>
                <a:gd name="connsiteY4" fmla="*/ 660885 h 1321770"/>
                <a:gd name="connsiteX5" fmla="*/ 403225 w 1209675"/>
                <a:gd name="connsiteY5" fmla="*/ 1321770 h 1321770"/>
                <a:gd name="connsiteX0" fmla="*/ 0 w 806450"/>
                <a:gd name="connsiteY0" fmla="*/ 1321770 h 1321770"/>
                <a:gd name="connsiteX1" fmla="*/ 403225 w 806450"/>
                <a:gd name="connsiteY1" fmla="*/ 0 h 1321770"/>
                <a:gd name="connsiteX2" fmla="*/ 403225 w 806450"/>
                <a:gd name="connsiteY2" fmla="*/ 660885 h 1321770"/>
                <a:gd name="connsiteX3" fmla="*/ 806450 w 806450"/>
                <a:gd name="connsiteY3" fmla="*/ 660885 h 1321770"/>
                <a:gd name="connsiteX4" fmla="*/ 0 w 806450"/>
                <a:gd name="connsiteY4" fmla="*/ 1321770 h 1321770"/>
                <a:gd name="connsiteX0" fmla="*/ 0 w 806450"/>
                <a:gd name="connsiteY0" fmla="*/ 660885 h 660885"/>
                <a:gd name="connsiteX1" fmla="*/ 403225 w 806450"/>
                <a:gd name="connsiteY1" fmla="*/ 0 h 660885"/>
                <a:gd name="connsiteX2" fmla="*/ 806450 w 806450"/>
                <a:gd name="connsiteY2" fmla="*/ 0 h 660885"/>
                <a:gd name="connsiteX3" fmla="*/ 0 w 806450"/>
                <a:gd name="connsiteY3" fmla="*/ 660885 h 660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6450" h="660885">
                  <a:moveTo>
                    <a:pt x="0" y="660885"/>
                  </a:moveTo>
                  <a:lnTo>
                    <a:pt x="403225" y="0"/>
                  </a:lnTo>
                  <a:lnTo>
                    <a:pt x="806450" y="0"/>
                  </a:lnTo>
                  <a:lnTo>
                    <a:pt x="0" y="660885"/>
                  </a:lnTo>
                  <a:close/>
                </a:path>
              </a:pathLst>
            </a:custGeom>
            <a:solidFill>
              <a:srgbClr val="FEB777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59" name="Стрелка вниз 19">
              <a:extLst>
                <a:ext uri="{FF2B5EF4-FFF2-40B4-BE49-F238E27FC236}">
                  <a16:creationId xmlns:a16="http://schemas.microsoft.com/office/drawing/2014/main" id="{5338797B-742D-07DD-63F7-F14F0A42E331}"/>
                </a:ext>
              </a:extLst>
            </p:cNvPr>
            <p:cNvSpPr/>
            <p:nvPr/>
          </p:nvSpPr>
          <p:spPr>
            <a:xfrm>
              <a:off x="11374439" y="5198445"/>
              <a:ext cx="806450" cy="660885"/>
            </a:xfrm>
            <a:custGeom>
              <a:avLst/>
              <a:gdLst>
                <a:gd name="connsiteX0" fmla="*/ 0 w 1612900"/>
                <a:gd name="connsiteY0" fmla="*/ 660885 h 1321770"/>
                <a:gd name="connsiteX1" fmla="*/ 403225 w 1612900"/>
                <a:gd name="connsiteY1" fmla="*/ 660885 h 1321770"/>
                <a:gd name="connsiteX2" fmla="*/ 403225 w 1612900"/>
                <a:gd name="connsiteY2" fmla="*/ 0 h 1321770"/>
                <a:gd name="connsiteX3" fmla="*/ 1209675 w 1612900"/>
                <a:gd name="connsiteY3" fmla="*/ 0 h 1321770"/>
                <a:gd name="connsiteX4" fmla="*/ 1209675 w 1612900"/>
                <a:gd name="connsiteY4" fmla="*/ 660885 h 1321770"/>
                <a:gd name="connsiteX5" fmla="*/ 1612900 w 1612900"/>
                <a:gd name="connsiteY5" fmla="*/ 660885 h 1321770"/>
                <a:gd name="connsiteX6" fmla="*/ 806450 w 1612900"/>
                <a:gd name="connsiteY6" fmla="*/ 1321770 h 1321770"/>
                <a:gd name="connsiteX7" fmla="*/ 0 w 1612900"/>
                <a:gd name="connsiteY7" fmla="*/ 660885 h 1321770"/>
                <a:gd name="connsiteX0" fmla="*/ 0 w 1612900"/>
                <a:gd name="connsiteY0" fmla="*/ 660885 h 1321770"/>
                <a:gd name="connsiteX1" fmla="*/ 403225 w 1612900"/>
                <a:gd name="connsiteY1" fmla="*/ 660885 h 1321770"/>
                <a:gd name="connsiteX2" fmla="*/ 403225 w 1612900"/>
                <a:gd name="connsiteY2" fmla="*/ 0 h 1321770"/>
                <a:gd name="connsiteX3" fmla="*/ 1209675 w 1612900"/>
                <a:gd name="connsiteY3" fmla="*/ 660885 h 1321770"/>
                <a:gd name="connsiteX4" fmla="*/ 1612900 w 1612900"/>
                <a:gd name="connsiteY4" fmla="*/ 660885 h 1321770"/>
                <a:gd name="connsiteX5" fmla="*/ 806450 w 1612900"/>
                <a:gd name="connsiteY5" fmla="*/ 1321770 h 1321770"/>
                <a:gd name="connsiteX6" fmla="*/ 0 w 1612900"/>
                <a:gd name="connsiteY6" fmla="*/ 660885 h 1321770"/>
                <a:gd name="connsiteX0" fmla="*/ 0 w 1612900"/>
                <a:gd name="connsiteY0" fmla="*/ 660885 h 1321770"/>
                <a:gd name="connsiteX1" fmla="*/ 403225 w 1612900"/>
                <a:gd name="connsiteY1" fmla="*/ 660885 h 1321770"/>
                <a:gd name="connsiteX2" fmla="*/ 403225 w 1612900"/>
                <a:gd name="connsiteY2" fmla="*/ 0 h 1321770"/>
                <a:gd name="connsiteX3" fmla="*/ 1612900 w 1612900"/>
                <a:gd name="connsiteY3" fmla="*/ 660885 h 1321770"/>
                <a:gd name="connsiteX4" fmla="*/ 806450 w 1612900"/>
                <a:gd name="connsiteY4" fmla="*/ 1321770 h 1321770"/>
                <a:gd name="connsiteX5" fmla="*/ 0 w 1612900"/>
                <a:gd name="connsiteY5" fmla="*/ 660885 h 1321770"/>
                <a:gd name="connsiteX0" fmla="*/ 0 w 806450"/>
                <a:gd name="connsiteY0" fmla="*/ 660885 h 1321770"/>
                <a:gd name="connsiteX1" fmla="*/ 403225 w 806450"/>
                <a:gd name="connsiteY1" fmla="*/ 660885 h 1321770"/>
                <a:gd name="connsiteX2" fmla="*/ 403225 w 806450"/>
                <a:gd name="connsiteY2" fmla="*/ 0 h 1321770"/>
                <a:gd name="connsiteX3" fmla="*/ 806450 w 806450"/>
                <a:gd name="connsiteY3" fmla="*/ 1321770 h 1321770"/>
                <a:gd name="connsiteX4" fmla="*/ 0 w 806450"/>
                <a:gd name="connsiteY4" fmla="*/ 660885 h 1321770"/>
                <a:gd name="connsiteX0" fmla="*/ 0 w 806450"/>
                <a:gd name="connsiteY0" fmla="*/ 0 h 660885"/>
                <a:gd name="connsiteX1" fmla="*/ 403225 w 806450"/>
                <a:gd name="connsiteY1" fmla="*/ 0 h 660885"/>
                <a:gd name="connsiteX2" fmla="*/ 806450 w 806450"/>
                <a:gd name="connsiteY2" fmla="*/ 660885 h 660885"/>
                <a:gd name="connsiteX3" fmla="*/ 0 w 806450"/>
                <a:gd name="connsiteY3" fmla="*/ 0 h 660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6450" h="660885">
                  <a:moveTo>
                    <a:pt x="0" y="0"/>
                  </a:moveTo>
                  <a:lnTo>
                    <a:pt x="403225" y="0"/>
                  </a:lnTo>
                  <a:lnTo>
                    <a:pt x="806450" y="6608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B777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62" name="Группа 61">
            <a:extLst>
              <a:ext uri="{FF2B5EF4-FFF2-40B4-BE49-F238E27FC236}">
                <a16:creationId xmlns:a16="http://schemas.microsoft.com/office/drawing/2014/main" id="{2D56F4EA-5D5E-56D4-785C-07279035DB1B}"/>
              </a:ext>
            </a:extLst>
          </p:cNvPr>
          <p:cNvGrpSpPr/>
          <p:nvPr/>
        </p:nvGrpSpPr>
        <p:grpSpPr>
          <a:xfrm>
            <a:off x="15306922" y="1472659"/>
            <a:ext cx="1612652" cy="768377"/>
            <a:chOff x="9645652" y="7707934"/>
            <a:chExt cx="1612901" cy="768494"/>
          </a:xfrm>
        </p:grpSpPr>
        <p:grpSp>
          <p:nvGrpSpPr>
            <p:cNvPr id="67" name="Группа 66">
              <a:extLst>
                <a:ext uri="{FF2B5EF4-FFF2-40B4-BE49-F238E27FC236}">
                  <a16:creationId xmlns:a16="http://schemas.microsoft.com/office/drawing/2014/main" id="{47BFFC7C-8085-89D6-846A-C7F02F717882}"/>
                </a:ext>
              </a:extLst>
            </p:cNvPr>
            <p:cNvGrpSpPr/>
            <p:nvPr/>
          </p:nvGrpSpPr>
          <p:grpSpPr>
            <a:xfrm>
              <a:off x="9645652" y="7865128"/>
              <a:ext cx="1612901" cy="611300"/>
              <a:chOff x="11372851" y="4537560"/>
              <a:chExt cx="1612901" cy="1321770"/>
            </a:xfrm>
          </p:grpSpPr>
          <p:sp>
            <p:nvSpPr>
              <p:cNvPr id="74" name="Стрелка вниз 78">
                <a:extLst>
                  <a:ext uri="{FF2B5EF4-FFF2-40B4-BE49-F238E27FC236}">
                    <a16:creationId xmlns:a16="http://schemas.microsoft.com/office/drawing/2014/main" id="{87886C73-664D-D8C1-663C-29D3B0F86D8D}"/>
                  </a:ext>
                </a:extLst>
              </p:cNvPr>
              <p:cNvSpPr/>
              <p:nvPr/>
            </p:nvSpPr>
            <p:spPr>
              <a:xfrm>
                <a:off x="11372851" y="4537560"/>
                <a:ext cx="1612900" cy="1321770"/>
              </a:xfrm>
              <a:prstGeom prst="downArrow">
                <a:avLst/>
              </a:prstGeom>
              <a:solidFill>
                <a:srgbClr val="D7D7D7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latin typeface="Montserrat" panose="00000500000000000000" pitchFamily="2" charset="-52"/>
                  <a:ea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75" name="Стрелка вниз 19">
                <a:extLst>
                  <a:ext uri="{FF2B5EF4-FFF2-40B4-BE49-F238E27FC236}">
                    <a16:creationId xmlns:a16="http://schemas.microsoft.com/office/drawing/2014/main" id="{D9D221F5-3DF8-734A-951B-C3AE1C1B21EB}"/>
                  </a:ext>
                </a:extLst>
              </p:cNvPr>
              <p:cNvSpPr/>
              <p:nvPr/>
            </p:nvSpPr>
            <p:spPr>
              <a:xfrm>
                <a:off x="12179302" y="5198445"/>
                <a:ext cx="806450" cy="660885"/>
              </a:xfrm>
              <a:custGeom>
                <a:avLst/>
                <a:gdLst>
                  <a:gd name="connsiteX0" fmla="*/ 0 w 1612900"/>
                  <a:gd name="connsiteY0" fmla="*/ 660885 h 1321770"/>
                  <a:gd name="connsiteX1" fmla="*/ 403225 w 1612900"/>
                  <a:gd name="connsiteY1" fmla="*/ 660885 h 1321770"/>
                  <a:gd name="connsiteX2" fmla="*/ 403225 w 1612900"/>
                  <a:gd name="connsiteY2" fmla="*/ 0 h 1321770"/>
                  <a:gd name="connsiteX3" fmla="*/ 1209675 w 1612900"/>
                  <a:gd name="connsiteY3" fmla="*/ 0 h 1321770"/>
                  <a:gd name="connsiteX4" fmla="*/ 1209675 w 1612900"/>
                  <a:gd name="connsiteY4" fmla="*/ 660885 h 1321770"/>
                  <a:gd name="connsiteX5" fmla="*/ 1612900 w 1612900"/>
                  <a:gd name="connsiteY5" fmla="*/ 660885 h 1321770"/>
                  <a:gd name="connsiteX6" fmla="*/ 806450 w 1612900"/>
                  <a:gd name="connsiteY6" fmla="*/ 1321770 h 1321770"/>
                  <a:gd name="connsiteX7" fmla="*/ 0 w 1612900"/>
                  <a:gd name="connsiteY7" fmla="*/ 660885 h 1321770"/>
                  <a:gd name="connsiteX0" fmla="*/ 0 w 1612900"/>
                  <a:gd name="connsiteY0" fmla="*/ 660885 h 1321770"/>
                  <a:gd name="connsiteX1" fmla="*/ 403225 w 1612900"/>
                  <a:gd name="connsiteY1" fmla="*/ 0 h 1321770"/>
                  <a:gd name="connsiteX2" fmla="*/ 1209675 w 1612900"/>
                  <a:gd name="connsiteY2" fmla="*/ 0 h 1321770"/>
                  <a:gd name="connsiteX3" fmla="*/ 1209675 w 1612900"/>
                  <a:gd name="connsiteY3" fmla="*/ 660885 h 1321770"/>
                  <a:gd name="connsiteX4" fmla="*/ 1612900 w 1612900"/>
                  <a:gd name="connsiteY4" fmla="*/ 660885 h 1321770"/>
                  <a:gd name="connsiteX5" fmla="*/ 806450 w 1612900"/>
                  <a:gd name="connsiteY5" fmla="*/ 1321770 h 1321770"/>
                  <a:gd name="connsiteX6" fmla="*/ 0 w 1612900"/>
                  <a:gd name="connsiteY6" fmla="*/ 660885 h 1321770"/>
                  <a:gd name="connsiteX0" fmla="*/ 403225 w 1209675"/>
                  <a:gd name="connsiteY0" fmla="*/ 1321770 h 1321770"/>
                  <a:gd name="connsiteX1" fmla="*/ 0 w 1209675"/>
                  <a:gd name="connsiteY1" fmla="*/ 0 h 1321770"/>
                  <a:gd name="connsiteX2" fmla="*/ 806450 w 1209675"/>
                  <a:gd name="connsiteY2" fmla="*/ 0 h 1321770"/>
                  <a:gd name="connsiteX3" fmla="*/ 806450 w 1209675"/>
                  <a:gd name="connsiteY3" fmla="*/ 660885 h 1321770"/>
                  <a:gd name="connsiteX4" fmla="*/ 1209675 w 1209675"/>
                  <a:gd name="connsiteY4" fmla="*/ 660885 h 1321770"/>
                  <a:gd name="connsiteX5" fmla="*/ 403225 w 1209675"/>
                  <a:gd name="connsiteY5" fmla="*/ 1321770 h 1321770"/>
                  <a:gd name="connsiteX0" fmla="*/ 0 w 806450"/>
                  <a:gd name="connsiteY0" fmla="*/ 1321770 h 1321770"/>
                  <a:gd name="connsiteX1" fmla="*/ 403225 w 806450"/>
                  <a:gd name="connsiteY1" fmla="*/ 0 h 1321770"/>
                  <a:gd name="connsiteX2" fmla="*/ 403225 w 806450"/>
                  <a:gd name="connsiteY2" fmla="*/ 660885 h 1321770"/>
                  <a:gd name="connsiteX3" fmla="*/ 806450 w 806450"/>
                  <a:gd name="connsiteY3" fmla="*/ 660885 h 1321770"/>
                  <a:gd name="connsiteX4" fmla="*/ 0 w 806450"/>
                  <a:gd name="connsiteY4" fmla="*/ 1321770 h 1321770"/>
                  <a:gd name="connsiteX0" fmla="*/ 0 w 806450"/>
                  <a:gd name="connsiteY0" fmla="*/ 660885 h 660885"/>
                  <a:gd name="connsiteX1" fmla="*/ 403225 w 806450"/>
                  <a:gd name="connsiteY1" fmla="*/ 0 h 660885"/>
                  <a:gd name="connsiteX2" fmla="*/ 806450 w 806450"/>
                  <a:gd name="connsiteY2" fmla="*/ 0 h 660885"/>
                  <a:gd name="connsiteX3" fmla="*/ 0 w 806450"/>
                  <a:gd name="connsiteY3" fmla="*/ 660885 h 660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06450" h="660885">
                    <a:moveTo>
                      <a:pt x="0" y="660885"/>
                    </a:moveTo>
                    <a:lnTo>
                      <a:pt x="403225" y="0"/>
                    </a:lnTo>
                    <a:lnTo>
                      <a:pt x="806450" y="0"/>
                    </a:lnTo>
                    <a:lnTo>
                      <a:pt x="0" y="660885"/>
                    </a:lnTo>
                    <a:close/>
                  </a:path>
                </a:pathLst>
              </a:custGeom>
              <a:solidFill>
                <a:srgbClr val="FEB777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latin typeface="Montserrat" panose="00000500000000000000" pitchFamily="2" charset="-52"/>
                  <a:ea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90" name="Стрелка вниз 19">
                <a:extLst>
                  <a:ext uri="{FF2B5EF4-FFF2-40B4-BE49-F238E27FC236}">
                    <a16:creationId xmlns:a16="http://schemas.microsoft.com/office/drawing/2014/main" id="{DC31AACD-E0BC-A110-7D4A-773F5A8B95D3}"/>
                  </a:ext>
                </a:extLst>
              </p:cNvPr>
              <p:cNvSpPr/>
              <p:nvPr/>
            </p:nvSpPr>
            <p:spPr>
              <a:xfrm>
                <a:off x="11374439" y="5198445"/>
                <a:ext cx="806450" cy="660885"/>
              </a:xfrm>
              <a:custGeom>
                <a:avLst/>
                <a:gdLst>
                  <a:gd name="connsiteX0" fmla="*/ 0 w 1612900"/>
                  <a:gd name="connsiteY0" fmla="*/ 660885 h 1321770"/>
                  <a:gd name="connsiteX1" fmla="*/ 403225 w 1612900"/>
                  <a:gd name="connsiteY1" fmla="*/ 660885 h 1321770"/>
                  <a:gd name="connsiteX2" fmla="*/ 403225 w 1612900"/>
                  <a:gd name="connsiteY2" fmla="*/ 0 h 1321770"/>
                  <a:gd name="connsiteX3" fmla="*/ 1209675 w 1612900"/>
                  <a:gd name="connsiteY3" fmla="*/ 0 h 1321770"/>
                  <a:gd name="connsiteX4" fmla="*/ 1209675 w 1612900"/>
                  <a:gd name="connsiteY4" fmla="*/ 660885 h 1321770"/>
                  <a:gd name="connsiteX5" fmla="*/ 1612900 w 1612900"/>
                  <a:gd name="connsiteY5" fmla="*/ 660885 h 1321770"/>
                  <a:gd name="connsiteX6" fmla="*/ 806450 w 1612900"/>
                  <a:gd name="connsiteY6" fmla="*/ 1321770 h 1321770"/>
                  <a:gd name="connsiteX7" fmla="*/ 0 w 1612900"/>
                  <a:gd name="connsiteY7" fmla="*/ 660885 h 1321770"/>
                  <a:gd name="connsiteX0" fmla="*/ 0 w 1612900"/>
                  <a:gd name="connsiteY0" fmla="*/ 660885 h 1321770"/>
                  <a:gd name="connsiteX1" fmla="*/ 403225 w 1612900"/>
                  <a:gd name="connsiteY1" fmla="*/ 660885 h 1321770"/>
                  <a:gd name="connsiteX2" fmla="*/ 403225 w 1612900"/>
                  <a:gd name="connsiteY2" fmla="*/ 0 h 1321770"/>
                  <a:gd name="connsiteX3" fmla="*/ 1209675 w 1612900"/>
                  <a:gd name="connsiteY3" fmla="*/ 660885 h 1321770"/>
                  <a:gd name="connsiteX4" fmla="*/ 1612900 w 1612900"/>
                  <a:gd name="connsiteY4" fmla="*/ 660885 h 1321770"/>
                  <a:gd name="connsiteX5" fmla="*/ 806450 w 1612900"/>
                  <a:gd name="connsiteY5" fmla="*/ 1321770 h 1321770"/>
                  <a:gd name="connsiteX6" fmla="*/ 0 w 1612900"/>
                  <a:gd name="connsiteY6" fmla="*/ 660885 h 1321770"/>
                  <a:gd name="connsiteX0" fmla="*/ 0 w 1612900"/>
                  <a:gd name="connsiteY0" fmla="*/ 660885 h 1321770"/>
                  <a:gd name="connsiteX1" fmla="*/ 403225 w 1612900"/>
                  <a:gd name="connsiteY1" fmla="*/ 660885 h 1321770"/>
                  <a:gd name="connsiteX2" fmla="*/ 403225 w 1612900"/>
                  <a:gd name="connsiteY2" fmla="*/ 0 h 1321770"/>
                  <a:gd name="connsiteX3" fmla="*/ 1612900 w 1612900"/>
                  <a:gd name="connsiteY3" fmla="*/ 660885 h 1321770"/>
                  <a:gd name="connsiteX4" fmla="*/ 806450 w 1612900"/>
                  <a:gd name="connsiteY4" fmla="*/ 1321770 h 1321770"/>
                  <a:gd name="connsiteX5" fmla="*/ 0 w 1612900"/>
                  <a:gd name="connsiteY5" fmla="*/ 660885 h 1321770"/>
                  <a:gd name="connsiteX0" fmla="*/ 0 w 806450"/>
                  <a:gd name="connsiteY0" fmla="*/ 660885 h 1321770"/>
                  <a:gd name="connsiteX1" fmla="*/ 403225 w 806450"/>
                  <a:gd name="connsiteY1" fmla="*/ 660885 h 1321770"/>
                  <a:gd name="connsiteX2" fmla="*/ 403225 w 806450"/>
                  <a:gd name="connsiteY2" fmla="*/ 0 h 1321770"/>
                  <a:gd name="connsiteX3" fmla="*/ 806450 w 806450"/>
                  <a:gd name="connsiteY3" fmla="*/ 1321770 h 1321770"/>
                  <a:gd name="connsiteX4" fmla="*/ 0 w 806450"/>
                  <a:gd name="connsiteY4" fmla="*/ 660885 h 1321770"/>
                  <a:gd name="connsiteX0" fmla="*/ 0 w 806450"/>
                  <a:gd name="connsiteY0" fmla="*/ 0 h 660885"/>
                  <a:gd name="connsiteX1" fmla="*/ 403225 w 806450"/>
                  <a:gd name="connsiteY1" fmla="*/ 0 h 660885"/>
                  <a:gd name="connsiteX2" fmla="*/ 806450 w 806450"/>
                  <a:gd name="connsiteY2" fmla="*/ 660885 h 660885"/>
                  <a:gd name="connsiteX3" fmla="*/ 0 w 806450"/>
                  <a:gd name="connsiteY3" fmla="*/ 0 h 660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06450" h="660885">
                    <a:moveTo>
                      <a:pt x="0" y="0"/>
                    </a:moveTo>
                    <a:lnTo>
                      <a:pt x="403225" y="0"/>
                    </a:lnTo>
                    <a:lnTo>
                      <a:pt x="806450" y="66088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EB777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latin typeface="Montserrat" panose="00000500000000000000" pitchFamily="2" charset="-52"/>
                  <a:ea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73" name="Прямоугольник 72">
              <a:extLst>
                <a:ext uri="{FF2B5EF4-FFF2-40B4-BE49-F238E27FC236}">
                  <a16:creationId xmlns:a16="http://schemas.microsoft.com/office/drawing/2014/main" id="{854BB475-8BFE-3D6A-9A59-3C6F19D7D911}"/>
                </a:ext>
              </a:extLst>
            </p:cNvPr>
            <p:cNvSpPr/>
            <p:nvPr/>
          </p:nvSpPr>
          <p:spPr>
            <a:xfrm>
              <a:off x="10049671" y="7707934"/>
              <a:ext cx="806448" cy="87485"/>
            </a:xfrm>
            <a:prstGeom prst="rect">
              <a:avLst/>
            </a:prstGeom>
            <a:solidFill>
              <a:srgbClr val="D7D7D7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11003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20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10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8" grpId="0"/>
      <p:bldP spid="29" grpId="0"/>
      <p:bldP spid="30" grpId="0"/>
      <p:bldP spid="31" grpId="0"/>
      <p:bldP spid="32" grpId="0"/>
      <p:bldP spid="33" grpId="0"/>
      <p:bldP spid="34" grpId="0" animBg="1"/>
      <p:bldP spid="43" grpId="0"/>
      <p:bldP spid="5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>
            <a:extLst>
              <a:ext uri="{FF2B5EF4-FFF2-40B4-BE49-F238E27FC236}">
                <a16:creationId xmlns:a16="http://schemas.microsoft.com/office/drawing/2014/main" id="{E769FCFC-5A62-D595-597B-697D0BDD83ED}"/>
              </a:ext>
            </a:extLst>
          </p:cNvPr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/>
            <a:stretch>
              <a:fillRect l="-3297" r="-2576" b="-12932"/>
            </a:stretch>
          </a:blipFill>
        </p:spPr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A88E234D-DE6C-67A0-BD53-909E42BA4157}"/>
              </a:ext>
            </a:extLst>
          </p:cNvPr>
          <p:cNvSpPr/>
          <p:nvPr/>
        </p:nvSpPr>
        <p:spPr>
          <a:xfrm>
            <a:off x="730705" y="9173354"/>
            <a:ext cx="3003096" cy="815122"/>
          </a:xfrm>
          <a:custGeom>
            <a:avLst/>
            <a:gdLst/>
            <a:ahLst/>
            <a:cxnLst/>
            <a:rect l="l" t="t" r="r" b="b"/>
            <a:pathLst>
              <a:path w="10931338" h="3354943">
                <a:moveTo>
                  <a:pt x="0" y="0"/>
                </a:moveTo>
                <a:lnTo>
                  <a:pt x="10931338" y="0"/>
                </a:lnTo>
                <a:lnTo>
                  <a:pt x="10931338" y="3354944"/>
                </a:lnTo>
                <a:lnTo>
                  <a:pt x="0" y="335494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F2E5517-01CE-F4BE-7366-25B2E8CF727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0" y="8375194"/>
            <a:ext cx="4141610" cy="232965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Montserrat" panose="00000500000000000000" pitchFamily="2" charset="-52"/>
              </a:rPr>
              <a:t>Создание детали в контексте сборки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6603" y="1524560"/>
            <a:ext cx="10018754" cy="7237883"/>
          </a:xfrm>
          <a:prstGeom prst="rect">
            <a:avLst/>
          </a:prstGeom>
        </p:spPr>
      </p:pic>
      <p:sp>
        <p:nvSpPr>
          <p:cNvPr id="6" name="TextBox 11"/>
          <p:cNvSpPr txBox="1"/>
          <p:nvPr/>
        </p:nvSpPr>
        <p:spPr>
          <a:xfrm>
            <a:off x="11521499" y="1524560"/>
            <a:ext cx="6369440" cy="347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866" indent="-34286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altLang="ru-RU" sz="3000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Деталь в контексте сборки</a:t>
            </a:r>
          </a:p>
          <a:p>
            <a:pPr marL="342866" indent="-342866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ru-RU" altLang="ru-RU" sz="3000" dirty="0">
              <a:latin typeface="Montserrat" panose="00000500000000000000" pitchFamily="2" charset="-52"/>
              <a:ea typeface="Open Sans Light" panose="020B0306030504020204" pitchFamily="34" charset="0"/>
              <a:cs typeface="Open Sans Light" panose="020B0306030504020204" pitchFamily="34" charset="0"/>
              <a:sym typeface="+mn-ea"/>
            </a:endParaRPr>
          </a:p>
          <a:p>
            <a:pPr marL="342866" indent="-34286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altLang="ru-RU" sz="3000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Различные варианты сохранения созданной детали</a:t>
            </a:r>
          </a:p>
        </p:txBody>
      </p:sp>
    </p:spTree>
    <p:extLst>
      <p:ext uri="{BB962C8B-B14F-4D97-AF65-F5344CB8AC3E}">
        <p14:creationId xmlns:p14="http://schemas.microsoft.com/office/powerpoint/2010/main" val="9814847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3BA09E4C-92D8-2F06-89A8-610717E70253}"/>
              </a:ext>
            </a:extLst>
          </p:cNvPr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2"/>
            <a:stretch>
              <a:fillRect l="-3297" r="-2576" b="-12932"/>
            </a:stretch>
          </a:blipFill>
        </p:spPr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7EBD4F0E-9FF1-489D-B71C-D7C1CD0291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10058400" cy="1143000"/>
          </a:xfrm>
        </p:spPr>
        <p:txBody>
          <a:bodyPr>
            <a:normAutofit/>
          </a:bodyPr>
          <a:lstStyle/>
          <a:p>
            <a:r>
              <a:rPr lang="ru-RU" b="1" dirty="0"/>
              <a:t>ООО «Нанософт Разработка»</a:t>
            </a:r>
            <a:endParaRPr lang="en-US" b="1" dirty="0"/>
          </a:p>
        </p:txBody>
      </p:sp>
      <p:sp>
        <p:nvSpPr>
          <p:cNvPr id="9" name="Объект 8">
            <a:extLst>
              <a:ext uri="{FF2B5EF4-FFF2-40B4-BE49-F238E27FC236}">
                <a16:creationId xmlns:a16="http://schemas.microsoft.com/office/drawing/2014/main" id="{0761337C-6D19-4D47-B3C0-C492077C58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144000" y="1417638"/>
            <a:ext cx="8915400" cy="8450262"/>
          </a:xfrm>
        </p:spPr>
        <p:txBody>
          <a:bodyPr>
            <a:normAutofit/>
          </a:bodyPr>
          <a:lstStyle/>
          <a:p>
            <a:pPr algn="just" defTabSz="1828755" fontAlgn="base">
              <a:spcBef>
                <a:spcPct val="60000"/>
              </a:spcBef>
              <a:spcAft>
                <a:spcPct val="0"/>
              </a:spcAft>
              <a:defRPr/>
            </a:pPr>
            <a:r>
              <a:rPr lang="ru-RU" sz="2700" b="1" dirty="0"/>
              <a:t>Разработка САПР с 1989 года </a:t>
            </a:r>
            <a:r>
              <a:rPr lang="ru-RU" sz="2700" dirty="0"/>
              <a:t>– 8 групп, 140 инженеров-разработчиков, многие из которых работают на российском рынке САПР более 20 лет</a:t>
            </a:r>
          </a:p>
          <a:p>
            <a:pPr algn="just" defTabSz="1828755" fontAlgn="base">
              <a:spcBef>
                <a:spcPct val="60000"/>
              </a:spcBef>
              <a:spcAft>
                <a:spcPct val="0"/>
              </a:spcAft>
              <a:defRPr/>
            </a:pPr>
            <a:r>
              <a:rPr lang="ru-RU" sz="2700" b="1" dirty="0"/>
              <a:t>Сотрудничество с предприятиями </a:t>
            </a:r>
            <a:r>
              <a:rPr lang="ru-RU" sz="2700" dirty="0"/>
              <a:t>– большой опыт внедрения и развития САПР, ориентация на задачи российских проектировщиков и конструкторов,  в основе разработок лежат отечественные методики проектирования</a:t>
            </a:r>
          </a:p>
          <a:p>
            <a:pPr marL="0" indent="0" algn="r" defTabSz="1828755">
              <a:buNone/>
              <a:defRPr/>
            </a:pPr>
            <a:r>
              <a:rPr lang="ru-RU" sz="2700" dirty="0"/>
              <a:t>Год основания: </a:t>
            </a:r>
            <a:r>
              <a:rPr lang="ru-RU" sz="2700" b="1" dirty="0"/>
              <a:t>2008</a:t>
            </a:r>
          </a:p>
          <a:p>
            <a:pPr marL="0" indent="0" algn="r" defTabSz="1828755" fontAlgn="base">
              <a:spcAft>
                <a:spcPct val="0"/>
              </a:spcAft>
              <a:buNone/>
              <a:defRPr/>
            </a:pPr>
            <a:endParaRPr lang="ru-RU" sz="1800" dirty="0"/>
          </a:p>
          <a:p>
            <a:pPr marL="0" indent="0" algn="r" defTabSz="1828755" fontAlgn="base">
              <a:spcAft>
                <a:spcPct val="0"/>
              </a:spcAft>
              <a:buNone/>
              <a:defRPr/>
            </a:pPr>
            <a:endParaRPr lang="ru-RU" sz="2700" dirty="0"/>
          </a:p>
          <a:p>
            <a:pPr marL="0" indent="0" algn="r" defTabSz="1828755" fontAlgn="base">
              <a:spcAft>
                <a:spcPct val="0"/>
              </a:spcAft>
              <a:buNone/>
              <a:defRPr/>
            </a:pPr>
            <a:endParaRPr lang="ru-RU" sz="2700" dirty="0"/>
          </a:p>
          <a:p>
            <a:pPr marL="0" indent="0" algn="r" defTabSz="1828755" fontAlgn="base">
              <a:spcAft>
                <a:spcPct val="0"/>
              </a:spcAft>
              <a:buNone/>
              <a:defRPr/>
            </a:pPr>
            <a:endParaRPr lang="ru-RU" sz="2700" dirty="0"/>
          </a:p>
          <a:p>
            <a:pPr marL="0" indent="0" algn="r" defTabSz="1828755" fontAlgn="base">
              <a:spcAft>
                <a:spcPct val="0"/>
              </a:spcAft>
              <a:buNone/>
              <a:defRPr/>
            </a:pPr>
            <a:endParaRPr lang="ru-RU" sz="2700" dirty="0"/>
          </a:p>
          <a:p>
            <a:pPr marL="0" indent="0" algn="r" defTabSz="1828755" fontAlgn="base">
              <a:spcAft>
                <a:spcPct val="0"/>
              </a:spcAft>
              <a:buNone/>
              <a:defRPr/>
            </a:pPr>
            <a:endParaRPr lang="ru-RU" sz="2700" dirty="0"/>
          </a:p>
          <a:p>
            <a:pPr marL="0" indent="0" algn="r" defTabSz="1828755" fontAlgn="base">
              <a:spcAft>
                <a:spcPct val="0"/>
              </a:spcAft>
              <a:buNone/>
              <a:defRPr/>
            </a:pPr>
            <a:endParaRPr lang="ru-RU" sz="2700" dirty="0"/>
          </a:p>
          <a:p>
            <a:pPr marL="0" indent="0" algn="r" defTabSz="1828755" fontAlgn="base">
              <a:spcAft>
                <a:spcPct val="0"/>
              </a:spcAft>
              <a:buNone/>
              <a:defRPr/>
            </a:pPr>
            <a:r>
              <a:rPr lang="ru-RU" sz="2700" dirty="0"/>
              <a:t>Россия, Москва, БП «</a:t>
            </a:r>
            <a:r>
              <a:rPr lang="ru-RU" sz="2700" dirty="0" err="1"/>
              <a:t>КомСити</a:t>
            </a:r>
            <a:r>
              <a:rPr lang="ru-RU" sz="2700" dirty="0"/>
              <a:t>», 24-й км. Киевского шоссе</a:t>
            </a:r>
          </a:p>
          <a:p>
            <a:endParaRPr lang="ru-RU" sz="2700" dirty="0"/>
          </a:p>
          <a:p>
            <a:endParaRPr lang="ru-RU" sz="27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B2DDA70-FEA7-417B-ABDD-7F1FBA1EBF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4417" y="2207492"/>
            <a:ext cx="7842383" cy="5872016"/>
          </a:xfrm>
          <a:prstGeom prst="rect">
            <a:avLst/>
          </a:prstGeom>
        </p:spPr>
      </p:pic>
      <p:sp>
        <p:nvSpPr>
          <p:cNvPr id="6" name="Rectangle 7">
            <a:extLst>
              <a:ext uri="{FF2B5EF4-FFF2-40B4-BE49-F238E27FC236}">
                <a16:creationId xmlns:a16="http://schemas.microsoft.com/office/drawing/2014/main" id="{9E4A1C48-F529-4168-AA22-4187D5B92F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5670" y="3456992"/>
            <a:ext cx="7842155" cy="3918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defTabSz="1828755" fontAlgn="base">
              <a:lnSpc>
                <a:spcPct val="90000"/>
              </a:lnSpc>
              <a:spcBef>
                <a:spcPct val="60000"/>
              </a:spcBef>
              <a:spcAft>
                <a:spcPct val="0"/>
              </a:spcAft>
              <a:defRPr/>
            </a:pPr>
            <a:endParaRPr lang="ru-RU" sz="2400" b="1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A864881-4571-5093-8957-C321AEF0BF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99424" y="8353363"/>
            <a:ext cx="2532711" cy="632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88800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2">
            <a:extLst>
              <a:ext uri="{FF2B5EF4-FFF2-40B4-BE49-F238E27FC236}">
                <a16:creationId xmlns:a16="http://schemas.microsoft.com/office/drawing/2014/main" id="{F35E93B9-40C6-A7BB-D854-57D66C09328C}"/>
              </a:ext>
            </a:extLst>
          </p:cNvPr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/>
            <a:stretch>
              <a:fillRect l="-3297" r="-2576" b="-12932"/>
            </a:stretch>
          </a:blipFill>
        </p:spPr>
      </p:sp>
      <p:sp>
        <p:nvSpPr>
          <p:cNvPr id="8" name="Freeform 3">
            <a:extLst>
              <a:ext uri="{FF2B5EF4-FFF2-40B4-BE49-F238E27FC236}">
                <a16:creationId xmlns:a16="http://schemas.microsoft.com/office/drawing/2014/main" id="{45ABCAE3-E58A-8487-24E6-E5F5B32CA194}"/>
              </a:ext>
            </a:extLst>
          </p:cNvPr>
          <p:cNvSpPr/>
          <p:nvPr/>
        </p:nvSpPr>
        <p:spPr>
          <a:xfrm>
            <a:off x="730705" y="8724900"/>
            <a:ext cx="3003096" cy="815122"/>
          </a:xfrm>
          <a:custGeom>
            <a:avLst/>
            <a:gdLst/>
            <a:ahLst/>
            <a:cxnLst/>
            <a:rect l="l" t="t" r="r" b="b"/>
            <a:pathLst>
              <a:path w="10931338" h="3354943">
                <a:moveTo>
                  <a:pt x="0" y="0"/>
                </a:moveTo>
                <a:lnTo>
                  <a:pt x="10931338" y="0"/>
                </a:lnTo>
                <a:lnTo>
                  <a:pt x="10931338" y="3354944"/>
                </a:lnTo>
                <a:lnTo>
                  <a:pt x="0" y="335494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4A263B4-D74A-5DBB-29DF-903186BCA65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4919" y="8002648"/>
            <a:ext cx="4141610" cy="2329656"/>
          </a:xfrm>
          <a:prstGeom prst="rect">
            <a:avLst/>
          </a:prstGeom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Montserrat" panose="00000500000000000000" pitchFamily="2" charset="-52"/>
              </a:rPr>
              <a:t>История </a:t>
            </a:r>
            <a:r>
              <a:rPr lang="en-US" dirty="0">
                <a:latin typeface="Montserrat" panose="00000500000000000000" pitchFamily="2" charset="-52"/>
              </a:rPr>
              <a:t>3</a:t>
            </a:r>
            <a:r>
              <a:rPr lang="es-ES" dirty="0">
                <a:latin typeface="Montserrat" panose="00000500000000000000" pitchFamily="2" charset="-52"/>
              </a:rPr>
              <a:t>D</a:t>
            </a:r>
            <a:r>
              <a:rPr lang="ru-RU" dirty="0">
                <a:latin typeface="Montserrat" panose="00000500000000000000" pitchFamily="2" charset="-52"/>
              </a:rPr>
              <a:t> Построений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540937" y="2012158"/>
            <a:ext cx="6785330" cy="347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866" indent="-34286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altLang="ru-RU" sz="3000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Выделена отдельная папка. </a:t>
            </a:r>
          </a:p>
          <a:p>
            <a:pPr marL="342866" indent="-342866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ru-RU" altLang="ru-RU" sz="3000" dirty="0">
              <a:latin typeface="Montserrat" panose="00000500000000000000" pitchFamily="2" charset="-52"/>
              <a:ea typeface="Open Sans Light" panose="020B0306030504020204" pitchFamily="34" charset="0"/>
              <a:cs typeface="Open Sans Light" panose="020B0306030504020204" pitchFamily="34" charset="0"/>
              <a:sym typeface="+mn-ea"/>
            </a:endParaRPr>
          </a:p>
          <a:p>
            <a:pPr marL="342866" indent="-34286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altLang="ru-RU" sz="3000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Наполненная история 3</a:t>
            </a:r>
            <a:r>
              <a:rPr lang="es-ES" altLang="ru-RU" sz="3000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D</a:t>
            </a:r>
            <a:r>
              <a:rPr lang="ru-RU" altLang="ru-RU" sz="3000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 построений содержит:</a:t>
            </a:r>
          </a:p>
          <a:p>
            <a:pPr marL="800021" lvl="1" indent="-342866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ru-RU" altLang="ru-RU" sz="3000" dirty="0">
              <a:latin typeface="Montserrat" panose="00000500000000000000" pitchFamily="2" charset="-52"/>
              <a:ea typeface="Open Sans Light" panose="020B0306030504020204" pitchFamily="34" charset="0"/>
              <a:cs typeface="Open Sans Light" panose="020B0306030504020204" pitchFamily="34" charset="0"/>
              <a:sym typeface="+mn-ea"/>
            </a:endParaRPr>
          </a:p>
        </p:txBody>
      </p:sp>
      <p:pic>
        <p:nvPicPr>
          <p:cNvPr id="6" name="Рисунок 5" descr="Изображение выглядит как текст, снимок экрана&#10;&#10;Автоматически созданное описание">
            <a:extLst>
              <a:ext uri="{FF2B5EF4-FFF2-40B4-BE49-F238E27FC236}">
                <a16:creationId xmlns:a16="http://schemas.microsoft.com/office/drawing/2014/main" id="{BA1C878D-94C1-EC42-80E9-55383BF2EA48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EFEFC"/>
              </a:clrFrom>
              <a:clrTo>
                <a:srgbClr val="FE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735" y="1886315"/>
            <a:ext cx="8837837" cy="5733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98379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D43AE582-E9DF-56DA-1FD2-2BEC3F98F7C9}"/>
              </a:ext>
            </a:extLst>
          </p:cNvPr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/>
            <a:stretch>
              <a:fillRect l="-3297" r="-2576" b="-12932"/>
            </a:stretch>
          </a:blipFill>
        </p:spPr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04D550D4-5BC3-3F66-6798-F925707C6D91}"/>
              </a:ext>
            </a:extLst>
          </p:cNvPr>
          <p:cNvSpPr/>
          <p:nvPr/>
        </p:nvSpPr>
        <p:spPr>
          <a:xfrm>
            <a:off x="730705" y="8724900"/>
            <a:ext cx="3003096" cy="815122"/>
          </a:xfrm>
          <a:custGeom>
            <a:avLst/>
            <a:gdLst/>
            <a:ahLst/>
            <a:cxnLst/>
            <a:rect l="l" t="t" r="r" b="b"/>
            <a:pathLst>
              <a:path w="10931338" h="3354943">
                <a:moveTo>
                  <a:pt x="0" y="0"/>
                </a:moveTo>
                <a:lnTo>
                  <a:pt x="10931338" y="0"/>
                </a:lnTo>
                <a:lnTo>
                  <a:pt x="10931338" y="3354944"/>
                </a:lnTo>
                <a:lnTo>
                  <a:pt x="0" y="335494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0452B81-164D-44E3-CF5B-6E2DAA49094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4919" y="8002648"/>
            <a:ext cx="4141610" cy="232965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046" y="1711083"/>
            <a:ext cx="9439163" cy="6283629"/>
          </a:xfrm>
          <a:prstGeom prst="rect">
            <a:avLst/>
          </a:prstGeom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Montserrat" panose="00000500000000000000" pitchFamily="2" charset="-52"/>
              </a:rPr>
              <a:t>Библиотека стандартных изделий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0978969" y="1581249"/>
            <a:ext cx="6369440" cy="4861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866" indent="-34286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altLang="ru-RU" sz="3000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Доступ к актуальной библиотеке стандартных элементов по ГОСТ, ОСТ, DIN и ISO.</a:t>
            </a:r>
          </a:p>
          <a:p>
            <a:pPr marL="342866" indent="-342866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ru-RU" altLang="ru-RU" sz="3000" dirty="0">
              <a:latin typeface="Montserrat" panose="00000500000000000000" pitchFamily="2" charset="-52"/>
              <a:ea typeface="Open Sans Light" panose="020B0306030504020204" pitchFamily="34" charset="0"/>
              <a:cs typeface="Open Sans Light" panose="020B0306030504020204" pitchFamily="34" charset="0"/>
              <a:sym typeface="+mn-ea"/>
            </a:endParaRPr>
          </a:p>
          <a:p>
            <a:pPr marL="342866" indent="-34286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altLang="ru-RU" sz="3000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Быстрый поиск по базе данных.</a:t>
            </a:r>
          </a:p>
        </p:txBody>
      </p:sp>
    </p:spTree>
    <p:extLst>
      <p:ext uri="{BB962C8B-B14F-4D97-AF65-F5344CB8AC3E}">
        <p14:creationId xmlns:p14="http://schemas.microsoft.com/office/powerpoint/2010/main" val="326604849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2">
            <a:extLst>
              <a:ext uri="{FF2B5EF4-FFF2-40B4-BE49-F238E27FC236}">
                <a16:creationId xmlns:a16="http://schemas.microsoft.com/office/drawing/2014/main" id="{3E26B734-8AAB-AB18-3995-BEA76E3A67F2}"/>
              </a:ext>
            </a:extLst>
          </p:cNvPr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/>
            <a:stretch>
              <a:fillRect l="-3297" r="-2576" b="-12932"/>
            </a:stretch>
          </a:blipFill>
        </p:spPr>
      </p:sp>
      <p:sp>
        <p:nvSpPr>
          <p:cNvPr id="9" name="Freeform 3">
            <a:extLst>
              <a:ext uri="{FF2B5EF4-FFF2-40B4-BE49-F238E27FC236}">
                <a16:creationId xmlns:a16="http://schemas.microsoft.com/office/drawing/2014/main" id="{55F37968-281A-23E5-CB44-C43A3599EDDA}"/>
              </a:ext>
            </a:extLst>
          </p:cNvPr>
          <p:cNvSpPr/>
          <p:nvPr/>
        </p:nvSpPr>
        <p:spPr>
          <a:xfrm>
            <a:off x="730705" y="8724900"/>
            <a:ext cx="3003096" cy="815122"/>
          </a:xfrm>
          <a:custGeom>
            <a:avLst/>
            <a:gdLst/>
            <a:ahLst/>
            <a:cxnLst/>
            <a:rect l="l" t="t" r="r" b="b"/>
            <a:pathLst>
              <a:path w="10931338" h="3354943">
                <a:moveTo>
                  <a:pt x="0" y="0"/>
                </a:moveTo>
                <a:lnTo>
                  <a:pt x="10931338" y="0"/>
                </a:lnTo>
                <a:lnTo>
                  <a:pt x="10931338" y="3354944"/>
                </a:lnTo>
                <a:lnTo>
                  <a:pt x="0" y="335494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41A78AFB-A0B5-2D09-2462-9A7CAA2F3FB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4919" y="8002648"/>
            <a:ext cx="4141610" cy="232965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2643" y="1391620"/>
            <a:ext cx="9439163" cy="6299705"/>
          </a:xfrm>
          <a:prstGeom prst="rect">
            <a:avLst/>
          </a:prstGeom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>
                <a:latin typeface="Montserrat" panose="00000500000000000000" pitchFamily="2" charset="-52"/>
              </a:rPr>
              <a:t>Анимация</a:t>
            </a:r>
            <a:r>
              <a:rPr lang="en-US" dirty="0">
                <a:latin typeface="Montserrat" panose="00000500000000000000" pitchFamily="2" charset="-52"/>
              </a:rPr>
              <a:t> </a:t>
            </a:r>
            <a:r>
              <a:rPr lang="en-US" sz="2400" b="0" dirty="0">
                <a:latin typeface="Montserrat" panose="00000500000000000000" pitchFamily="2" charset="-52"/>
              </a:rPr>
              <a:t>– </a:t>
            </a:r>
            <a:r>
              <a:rPr lang="ru-RU" sz="3600" b="0" dirty="0">
                <a:latin typeface="Montserrat" panose="00000500000000000000" pitchFamily="2" charset="-52"/>
              </a:rPr>
              <a:t>демонстрация работы механических моделей</a:t>
            </a:r>
            <a:endParaRPr lang="ru-RU" b="0" dirty="0">
              <a:latin typeface="Montserrat" panose="00000500000000000000" pitchFamily="2" charset="-52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18319" y="6368208"/>
            <a:ext cx="7251362" cy="235669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438" y="2900112"/>
            <a:ext cx="4248131" cy="4183602"/>
          </a:xfrm>
          <a:prstGeom prst="rect">
            <a:avLst/>
          </a:prstGeom>
        </p:spPr>
      </p:pic>
      <p:sp>
        <p:nvSpPr>
          <p:cNvPr id="4" name="TextBox 11">
            <a:extLst>
              <a:ext uri="{FF2B5EF4-FFF2-40B4-BE49-F238E27FC236}">
                <a16:creationId xmlns:a16="http://schemas.microsoft.com/office/drawing/2014/main" id="{D02F2735-1832-97AD-EF3F-BB480D470B19}"/>
              </a:ext>
            </a:extLst>
          </p:cNvPr>
          <p:cNvSpPr txBox="1"/>
          <p:nvPr/>
        </p:nvSpPr>
        <p:spPr>
          <a:xfrm>
            <a:off x="10907982" y="1832635"/>
            <a:ext cx="6982836" cy="27842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866" indent="-34286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altLang="ru-RU" sz="3000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Анимации в сборках</a:t>
            </a:r>
          </a:p>
          <a:p>
            <a:pPr marL="342866" indent="-34286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altLang="ru-RU" sz="3000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Конфигуратор ключевых кадров</a:t>
            </a:r>
          </a:p>
          <a:p>
            <a:pPr marL="342866" indent="-34286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3000" dirty="0">
                <a:latin typeface="Montserrat" panose="00000500000000000000" pitchFamily="2" charset="-52"/>
              </a:rPr>
              <a:t>Создание схем сборки</a:t>
            </a:r>
            <a:endParaRPr lang="ru-RU" altLang="ru-RU" sz="3000" dirty="0">
              <a:latin typeface="Montserrat" panose="00000500000000000000" pitchFamily="2" charset="-52"/>
              <a:ea typeface="Open Sans Light" panose="020B0306030504020204" pitchFamily="34" charset="0"/>
              <a:cs typeface="Open Sans Light" panose="020B0306030504020204" pitchFamily="34" charset="0"/>
              <a:sym typeface="+mn-ea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ECE177D-2483-C6D3-73CD-A1CEF17FEC63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5600" y="4880036"/>
            <a:ext cx="5455218" cy="3926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141274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0BEC1CE5-461A-8AF1-5B7F-74F5A7C56F57}"/>
              </a:ext>
            </a:extLst>
          </p:cNvPr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/>
            <a:stretch>
              <a:fillRect l="-3297" r="-2576" b="-12932"/>
            </a:stretch>
          </a:blipFill>
        </p:spPr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Montserrat" panose="00000500000000000000" pitchFamily="2" charset="-52"/>
              </a:rPr>
              <a:t>Экспорт и импорт файлов</a:t>
            </a:r>
          </a:p>
        </p:txBody>
      </p:sp>
      <p:sp>
        <p:nvSpPr>
          <p:cNvPr id="6" name="TextBox 11"/>
          <p:cNvSpPr txBox="1"/>
          <p:nvPr/>
        </p:nvSpPr>
        <p:spPr>
          <a:xfrm>
            <a:off x="8781504" y="1201607"/>
            <a:ext cx="9241971" cy="8118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altLang="ru-RU" sz="2925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Экспорт и импорт:</a:t>
            </a:r>
          </a:p>
          <a:p>
            <a:pPr marL="342866" indent="-34286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ES" altLang="ru-RU" sz="2925" b="1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DWG (*.dwg)</a:t>
            </a:r>
            <a:endParaRPr lang="ru-RU" altLang="ru-RU" sz="2925" b="1" dirty="0">
              <a:latin typeface="Montserrat" panose="00000500000000000000" pitchFamily="2" charset="-52"/>
              <a:ea typeface="Open Sans Light" panose="020B0306030504020204" pitchFamily="34" charset="0"/>
              <a:cs typeface="Open Sans Light" panose="020B0306030504020204" pitchFamily="34" charset="0"/>
              <a:sym typeface="+mn-ea"/>
            </a:endParaRPr>
          </a:p>
          <a:p>
            <a:pPr marL="342866" indent="-34286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ru-RU" sz="2925" b="1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P</a:t>
            </a:r>
            <a:r>
              <a:rPr lang="ru-RU" altLang="ru-RU" sz="2925" b="1" dirty="0" err="1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arasolid</a:t>
            </a:r>
            <a:r>
              <a:rPr lang="ru-RU" altLang="ru-RU" sz="2925" b="1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 (.</a:t>
            </a:r>
            <a:r>
              <a:rPr lang="ru-RU" altLang="ru-RU" sz="2925" b="1" dirty="0" err="1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x_t</a:t>
            </a:r>
            <a:r>
              <a:rPr lang="ru-RU" altLang="ru-RU" sz="2925" b="1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; .</a:t>
            </a:r>
            <a:r>
              <a:rPr lang="ru-RU" altLang="ru-RU" sz="2925" b="1" dirty="0" err="1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x_b</a:t>
            </a:r>
            <a:r>
              <a:rPr lang="ru-RU" altLang="ru-RU" sz="2925" b="1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) </a:t>
            </a:r>
            <a:r>
              <a:rPr lang="ru-RU" altLang="ru-RU" sz="2925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версии 25.0</a:t>
            </a:r>
          </a:p>
          <a:p>
            <a:pPr marL="342866" indent="-34286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altLang="ru-RU" sz="2925" b="1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IGES (.</a:t>
            </a:r>
            <a:r>
              <a:rPr lang="ru-RU" altLang="ru-RU" sz="2925" b="1" dirty="0" err="1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igs</a:t>
            </a:r>
            <a:r>
              <a:rPr lang="ru-RU" altLang="ru-RU" sz="2925" b="1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; .</a:t>
            </a:r>
            <a:r>
              <a:rPr lang="ru-RU" altLang="ru-RU" sz="2925" b="1" dirty="0" err="1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iges</a:t>
            </a:r>
            <a:r>
              <a:rPr lang="ru-RU" altLang="ru-RU" sz="2925" b="1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) </a:t>
            </a:r>
            <a:r>
              <a:rPr lang="ru-RU" altLang="ru-RU" sz="2925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версии 5.3</a:t>
            </a:r>
          </a:p>
          <a:p>
            <a:pPr marL="342866" indent="-34286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altLang="ru-RU" sz="2925" b="1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STEP (.</a:t>
            </a:r>
            <a:r>
              <a:rPr lang="ru-RU" altLang="ru-RU" sz="2925" b="1" dirty="0" err="1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step</a:t>
            </a:r>
            <a:r>
              <a:rPr lang="ru-RU" altLang="ru-RU" sz="2925" b="1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; .</a:t>
            </a:r>
            <a:r>
              <a:rPr lang="ru-RU" altLang="ru-RU" sz="2925" b="1" dirty="0" err="1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stp</a:t>
            </a:r>
            <a:r>
              <a:rPr lang="ru-RU" altLang="ru-RU" sz="2925" b="1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) </a:t>
            </a:r>
            <a:r>
              <a:rPr lang="ru-RU" altLang="ru-RU" sz="2925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версий</a:t>
            </a:r>
            <a:r>
              <a:rPr lang="ru-RU" altLang="ru-RU" sz="2925" b="1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 </a:t>
            </a:r>
            <a:r>
              <a:rPr lang="ru-RU" altLang="ru-RU" sz="2925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203, 214</a:t>
            </a:r>
          </a:p>
          <a:p>
            <a:pPr marL="342866" indent="-34286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altLang="ru-RU" sz="2925" b="1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ACIS (*.</a:t>
            </a:r>
            <a:r>
              <a:rPr lang="ru-RU" altLang="ru-RU" sz="2925" b="1" dirty="0" err="1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sat</a:t>
            </a:r>
            <a:r>
              <a:rPr lang="ru-RU" altLang="ru-RU" sz="2925" b="1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) </a:t>
            </a:r>
            <a:r>
              <a:rPr lang="ru-RU" altLang="ru-RU" sz="2925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версии 22.0</a:t>
            </a:r>
          </a:p>
          <a:p>
            <a:pPr marL="342866" indent="-34286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altLang="ru-RU" sz="2925" b="1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VRML (*.</a:t>
            </a:r>
            <a:r>
              <a:rPr lang="ru-RU" altLang="ru-RU" sz="2925" b="1" dirty="0" err="1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wrl</a:t>
            </a:r>
            <a:r>
              <a:rPr lang="ru-RU" altLang="ru-RU" sz="2925" b="1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) </a:t>
            </a:r>
            <a:r>
              <a:rPr lang="ru-RU" altLang="ru-RU" sz="2925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версии 2.0</a:t>
            </a:r>
          </a:p>
          <a:p>
            <a:pPr marL="342866" indent="-34286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altLang="ru-RU" sz="2925" b="1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STL (*.</a:t>
            </a:r>
            <a:r>
              <a:rPr lang="ru-RU" altLang="ru-RU" sz="2925" b="1" dirty="0" err="1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stl</a:t>
            </a:r>
            <a:r>
              <a:rPr lang="ru-RU" altLang="ru-RU" sz="2925" b="1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)</a:t>
            </a:r>
          </a:p>
          <a:p>
            <a:pPr marL="342866" indent="-34286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altLang="ru-RU" sz="2925" b="1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JT (*.</a:t>
            </a:r>
            <a:r>
              <a:rPr lang="ru-RU" altLang="ru-RU" sz="2925" b="1" dirty="0" err="1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jt</a:t>
            </a:r>
            <a:r>
              <a:rPr lang="ru-RU" altLang="ru-RU" sz="2925" b="1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)</a:t>
            </a:r>
          </a:p>
          <a:p>
            <a:pPr marL="342866" indent="-34286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altLang="ru-RU" sz="2925" b="1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COLLADA (*.</a:t>
            </a:r>
            <a:r>
              <a:rPr lang="ru-RU" altLang="ru-RU" sz="2925" b="1" dirty="0" err="1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dae</a:t>
            </a:r>
            <a:r>
              <a:rPr lang="ru-RU" altLang="ru-RU" sz="2925" b="1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)</a:t>
            </a:r>
          </a:p>
          <a:p>
            <a:pPr marL="342866" indent="-34286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altLang="ru-RU" sz="2925" b="1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C3D (*.c3D)</a:t>
            </a:r>
          </a:p>
          <a:p>
            <a:pPr marL="342866" indent="-34286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altLang="ru-RU" sz="2925" b="1" dirty="0" err="1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Rhino</a:t>
            </a:r>
            <a:r>
              <a:rPr lang="ru-RU" altLang="ru-RU" sz="2925" b="1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 (*.3Dm)5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6541438-1F87-8DD7-09E0-2D9273A41A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8845" y="1467039"/>
            <a:ext cx="7854360" cy="7633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779610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4AB2FE-F66A-9900-E0D6-3B3951D628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D25454E7-559B-FB96-A73B-549FC4D8F372}"/>
              </a:ext>
            </a:extLst>
          </p:cNvPr>
          <p:cNvSpPr/>
          <p:nvPr/>
        </p:nvSpPr>
        <p:spPr bwMode="auto"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2"/>
            <a:stretch>
              <a:fillRect l="-3297" r="-2576" b="-12932"/>
            </a:stretch>
          </a:blipFill>
        </p:spPr>
      </p:sp>
      <p:sp>
        <p:nvSpPr>
          <p:cNvPr id="15" name="Заголовок 2">
            <a:extLst>
              <a:ext uri="{FF2B5EF4-FFF2-40B4-BE49-F238E27FC236}">
                <a16:creationId xmlns:a16="http://schemas.microsoft.com/office/drawing/2014/main" id="{77A89285-A5B8-EB61-3556-E8C2E2CE7F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7989" y="3656806"/>
            <a:ext cx="16230600" cy="1971675"/>
          </a:xfrm>
        </p:spPr>
        <p:txBody>
          <a:bodyPr>
            <a:normAutofit/>
          </a:bodyPr>
          <a:lstStyle/>
          <a:p>
            <a:r>
              <a:rPr lang="ru-RU" sz="9600" b="0" dirty="0"/>
              <a:t>Что нового в версии 2.0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3BC1A51-86CB-78F4-1B09-4E79F49E0AA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013806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5A3BB4-BDA6-38AC-1577-4AC12DD773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2">
            <a:extLst>
              <a:ext uri="{FF2B5EF4-FFF2-40B4-BE49-F238E27FC236}">
                <a16:creationId xmlns:a16="http://schemas.microsoft.com/office/drawing/2014/main" id="{5C00CCE7-5A7C-31F5-AF3A-D08E1EF3E78D}"/>
              </a:ext>
            </a:extLst>
          </p:cNvPr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2"/>
            <a:stretch>
              <a:fillRect l="-3297" r="-2576" b="-12932"/>
            </a:stretch>
          </a:blipFill>
        </p:spPr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0A7B73B8-F3AE-9BF4-2C96-E3C710AC27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Montserrat" panose="00000500000000000000" pitchFamily="2" charset="-52"/>
              </a:rPr>
              <a:t>Версия </a:t>
            </a:r>
            <a:r>
              <a:rPr lang="en-US" dirty="0">
                <a:latin typeface="Montserrat" panose="00000500000000000000" pitchFamily="2" charset="-52"/>
              </a:rPr>
              <a:t>Linux</a:t>
            </a:r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2" name="Текст 2">
            <a:extLst>
              <a:ext uri="{FF2B5EF4-FFF2-40B4-BE49-F238E27FC236}">
                <a16:creationId xmlns:a16="http://schemas.microsoft.com/office/drawing/2014/main" id="{B4D33EB4-4DB1-E233-2247-B190534F2E9D}"/>
              </a:ext>
            </a:extLst>
          </p:cNvPr>
          <p:cNvSpPr txBox="1">
            <a:spLocks/>
          </p:cNvSpPr>
          <p:nvPr/>
        </p:nvSpPr>
        <p:spPr>
          <a:xfrm>
            <a:off x="730705" y="1538384"/>
            <a:ext cx="16510340" cy="712690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3000" dirty="0">
                <a:latin typeface="Montserrat" panose="00000500000000000000" pitchFamily="2" charset="-52"/>
              </a:rPr>
              <a:t>Поддержка </a:t>
            </a:r>
            <a:r>
              <a:rPr lang="en-US" sz="3000" dirty="0">
                <a:latin typeface="Montserrat" panose="00000500000000000000" pitchFamily="2" charset="-52"/>
              </a:rPr>
              <a:t>Linux</a:t>
            </a:r>
            <a:r>
              <a:rPr lang="ru-RU" sz="3000" dirty="0">
                <a:latin typeface="Montserrat" panose="00000500000000000000" pitchFamily="2" charset="-52"/>
              </a:rPr>
              <a:t> – 2025 г. </a:t>
            </a:r>
            <a:r>
              <a:rPr lang="en-US" sz="3000" dirty="0">
                <a:latin typeface="Montserrat" panose="00000500000000000000" pitchFamily="2" charset="-52"/>
              </a:rPr>
              <a:t>:</a:t>
            </a:r>
            <a:r>
              <a:rPr lang="ru-RU" sz="3000" dirty="0">
                <a:latin typeface="Montserrat" panose="00000500000000000000" pitchFamily="2" charset="-52"/>
              </a:rPr>
              <a:t> </a:t>
            </a:r>
            <a:r>
              <a:rPr lang="en-US" sz="3000" dirty="0">
                <a:latin typeface="Montserrat" panose="00000500000000000000" pitchFamily="2" charset="-52"/>
              </a:rPr>
              <a:t> </a:t>
            </a:r>
            <a:endParaRPr lang="ru-RU" sz="3000" dirty="0">
              <a:latin typeface="Montserrat" panose="00000500000000000000" pitchFamily="2" charset="-52"/>
            </a:endParaRPr>
          </a:p>
          <a:p>
            <a:pPr marL="514350" indent="-514350"/>
            <a:endParaRPr lang="en-US" sz="3000" dirty="0">
              <a:latin typeface="Montserrat" panose="00000500000000000000" pitchFamily="2" charset="-52"/>
            </a:endParaRPr>
          </a:p>
          <a:p>
            <a:pPr marL="1543025" lvl="1" indent="-514350"/>
            <a:r>
              <a:rPr lang="en-US" sz="3000" dirty="0">
                <a:latin typeface="Montserrat" panose="00000500000000000000" pitchFamily="2" charset="-52"/>
              </a:rPr>
              <a:t>Astra Linux Special Edition 1.7, 1.8</a:t>
            </a:r>
            <a:endParaRPr lang="ru-RU" sz="3000" dirty="0">
              <a:latin typeface="Montserrat" panose="00000500000000000000" pitchFamily="2" charset="-52"/>
            </a:endParaRPr>
          </a:p>
          <a:p>
            <a:pPr marL="1543025" lvl="1" indent="-514350"/>
            <a:endParaRPr lang="en-US" sz="3000" dirty="0">
              <a:latin typeface="Montserrat" panose="00000500000000000000" pitchFamily="2" charset="-52"/>
            </a:endParaRPr>
          </a:p>
          <a:p>
            <a:pPr marL="1543025" lvl="1" indent="-514350"/>
            <a:r>
              <a:rPr lang="ru-RU" sz="3000" dirty="0">
                <a:latin typeface="Montserrat" panose="00000500000000000000" pitchFamily="2" charset="-52"/>
              </a:rPr>
              <a:t>РЕД ОС 7.3.4</a:t>
            </a:r>
            <a:r>
              <a:rPr lang="en-US" sz="3000" dirty="0">
                <a:latin typeface="Montserrat" panose="00000500000000000000" pitchFamily="2" charset="-52"/>
              </a:rPr>
              <a:t>, 8.0</a:t>
            </a:r>
            <a:endParaRPr lang="ru-RU" sz="3000" dirty="0">
              <a:latin typeface="Montserrat" panose="00000500000000000000" pitchFamily="2" charset="-52"/>
            </a:endParaRPr>
          </a:p>
          <a:p>
            <a:pPr lvl="1" indent="0">
              <a:buNone/>
            </a:pPr>
            <a:endParaRPr lang="en-US" sz="3000" dirty="0">
              <a:latin typeface="Montserrat" panose="00000500000000000000" pitchFamily="2" charset="-52"/>
            </a:endParaRPr>
          </a:p>
          <a:p>
            <a:pPr marL="1543025" lvl="1" indent="-514350"/>
            <a:r>
              <a:rPr lang="ru-RU" sz="3000" dirty="0">
                <a:latin typeface="Montserrat" panose="00000500000000000000" pitchFamily="2" charset="-52"/>
              </a:rPr>
              <a:t>Альт Рабочая станция</a:t>
            </a:r>
          </a:p>
          <a:p>
            <a:pPr marL="1543025" lvl="1" indent="-514350"/>
            <a:endParaRPr lang="en-US" sz="3000" dirty="0">
              <a:latin typeface="Montserrat" panose="00000500000000000000" pitchFamily="2" charset="-52"/>
            </a:endParaRPr>
          </a:p>
          <a:p>
            <a:pPr marL="1543025" lvl="1" indent="-514350"/>
            <a:r>
              <a:rPr lang="en-US" sz="3000" dirty="0" err="1">
                <a:latin typeface="Montserrat" panose="00000500000000000000" pitchFamily="2" charset="-52"/>
              </a:rPr>
              <a:t>AlterOS</a:t>
            </a:r>
            <a:endParaRPr lang="ru-RU" sz="3000" dirty="0">
              <a:latin typeface="Montserrat" panose="00000500000000000000" pitchFamily="2" charset="-52"/>
            </a:endParaRPr>
          </a:p>
          <a:p>
            <a:pPr marL="1543025" lvl="1" indent="-514350"/>
            <a:endParaRPr lang="en-US" sz="3000" dirty="0">
              <a:latin typeface="Montserrat" panose="00000500000000000000" pitchFamily="2" charset="-52"/>
            </a:endParaRPr>
          </a:p>
          <a:p>
            <a:pPr marL="1543025" lvl="1" indent="-514350"/>
            <a:r>
              <a:rPr lang="ru-RU" sz="3000" dirty="0">
                <a:latin typeface="Montserrat" panose="00000500000000000000" pitchFamily="2" charset="-52"/>
              </a:rPr>
              <a:t>РОСА Хром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6EADA0B-E2C3-8DA0-6A38-BD3D50B38A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21381" y="2982966"/>
            <a:ext cx="5357829" cy="5918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B18F917-317B-2285-E095-497CDFB48F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4387107" y="5359531"/>
            <a:ext cx="1547195" cy="1627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8472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5A3BB4-BDA6-38AC-1577-4AC12DD773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30E5DEAF-2FDD-B1CC-78FB-413688F72004}"/>
              </a:ext>
            </a:extLst>
          </p:cNvPr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/>
            <a:stretch>
              <a:fillRect l="-3297" r="-2576" b="-12932"/>
            </a:stretch>
          </a:blipFill>
        </p:spPr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C58254B8-D6C9-5C09-7A8E-66F26007D9F6}"/>
              </a:ext>
            </a:extLst>
          </p:cNvPr>
          <p:cNvSpPr/>
          <p:nvPr/>
        </p:nvSpPr>
        <p:spPr>
          <a:xfrm>
            <a:off x="730705" y="8724900"/>
            <a:ext cx="3003096" cy="815122"/>
          </a:xfrm>
          <a:custGeom>
            <a:avLst/>
            <a:gdLst/>
            <a:ahLst/>
            <a:cxnLst/>
            <a:rect l="l" t="t" r="r" b="b"/>
            <a:pathLst>
              <a:path w="10931338" h="3354943">
                <a:moveTo>
                  <a:pt x="0" y="0"/>
                </a:moveTo>
                <a:lnTo>
                  <a:pt x="10931338" y="0"/>
                </a:lnTo>
                <a:lnTo>
                  <a:pt x="10931338" y="3354944"/>
                </a:lnTo>
                <a:lnTo>
                  <a:pt x="0" y="335494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541BFDE-8EAB-7A07-9B98-43377E7F68F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4919" y="8002648"/>
            <a:ext cx="4141610" cy="2329656"/>
          </a:xfrm>
          <a:prstGeom prst="rect">
            <a:avLst/>
          </a:prstGeom>
        </p:spPr>
      </p:pic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0A7B73B8-F3AE-9BF4-2C96-E3C710AC27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Montserrat" panose="00000500000000000000" pitchFamily="2" charset="-52"/>
              </a:rPr>
              <a:t>Версия 2.0 (Н2 2025)</a:t>
            </a:r>
          </a:p>
        </p:txBody>
      </p:sp>
      <p:pic>
        <p:nvPicPr>
          <p:cNvPr id="15" name="Picture 3">
            <a:extLst>
              <a:ext uri="{FF2B5EF4-FFF2-40B4-BE49-F238E27FC236}">
                <a16:creationId xmlns:a16="http://schemas.microsoft.com/office/drawing/2014/main" id="{84A53243-B7AB-EAEE-CB82-6DF638D2A8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2885" y="2823202"/>
            <a:ext cx="4580459" cy="3208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Объект 2"/>
          <p:cNvSpPr txBox="1">
            <a:spLocks/>
          </p:cNvSpPr>
          <p:nvPr/>
        </p:nvSpPr>
        <p:spPr>
          <a:xfrm>
            <a:off x="421733" y="1488521"/>
            <a:ext cx="9641480" cy="5768910"/>
          </a:xfrm>
          <a:prstGeom prst="rect">
            <a:avLst/>
          </a:prstGeom>
        </p:spPr>
        <p:txBody>
          <a:bodyPr>
            <a:no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28616" indent="-428616"/>
            <a:r>
              <a:rPr lang="ru-RU" sz="3000" dirty="0"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</a:rPr>
              <a:t>Продолжение развития параметрического моделирования : </a:t>
            </a:r>
          </a:p>
          <a:p>
            <a:pPr lvl="1">
              <a:buFont typeface="Calibri" panose="020F0502020204030204" pitchFamily="34" charset="0"/>
              <a:buChar char="−"/>
            </a:pPr>
            <a:r>
              <a:rPr lang="ru-RU" sz="3000" dirty="0"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lang="en-US" sz="3000" dirty="0"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</a:rPr>
              <a:t>D </a:t>
            </a:r>
            <a:r>
              <a:rPr lang="ru-RU" sz="3000" dirty="0"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</a:rPr>
              <a:t>эскиз, </a:t>
            </a:r>
          </a:p>
          <a:p>
            <a:pPr lvl="1">
              <a:buFont typeface="Calibri" panose="020F0502020204030204" pitchFamily="34" charset="0"/>
              <a:buChar char="−"/>
            </a:pPr>
            <a:r>
              <a:rPr lang="ru-RU" sz="3000" dirty="0"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</a:rPr>
              <a:t>тонкостенный элемент (оболочка), </a:t>
            </a:r>
          </a:p>
          <a:p>
            <a:pPr lvl="1">
              <a:buFont typeface="Calibri" panose="020F0502020204030204" pitchFamily="34" charset="0"/>
              <a:buChar char="−"/>
            </a:pPr>
            <a:r>
              <a:rPr lang="ru-RU" sz="3000" dirty="0"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</a:rPr>
              <a:t>пазы, </a:t>
            </a:r>
          </a:p>
          <a:p>
            <a:pPr lvl="1">
              <a:buFont typeface="Calibri" panose="020F0502020204030204" pitchFamily="34" charset="0"/>
              <a:buChar char="−"/>
            </a:pPr>
            <a:r>
              <a:rPr lang="ru-RU" sz="3000" dirty="0"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</a:rPr>
              <a:t>обработка в сборе</a:t>
            </a:r>
          </a:p>
          <a:p>
            <a:pPr marL="428616" indent="-428616"/>
            <a:r>
              <a:rPr lang="ru-RU" sz="3000" dirty="0"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</a:rPr>
              <a:t>Проектирование емкостного оборудования и трубопроводов</a:t>
            </a:r>
          </a:p>
          <a:p>
            <a:pPr marL="428616" indent="-428616"/>
            <a:r>
              <a:rPr lang="ru-RU" sz="3000" dirty="0"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</a:rPr>
              <a:t>Импорт из </a:t>
            </a:r>
            <a:r>
              <a:rPr lang="en-US" sz="3000" dirty="0"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</a:rPr>
              <a:t>NX, SW, Inventor</a:t>
            </a:r>
            <a:endParaRPr lang="ru-RU" sz="3000" dirty="0">
              <a:latin typeface="Montserrat" panose="00000500000000000000" pitchFamily="2" charset="-52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ru-RU" sz="3000" dirty="0">
              <a:latin typeface="Montserrat" panose="00000500000000000000" pitchFamily="2" charset="-52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28616" indent="-428616"/>
            <a:endParaRPr lang="ru-RU" sz="3000" dirty="0">
              <a:latin typeface="Montserrat" panose="00000500000000000000" pitchFamily="2" charset="-52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9" name="Picture 10">
            <a:extLst>
              <a:ext uri="{FF2B5EF4-FFF2-40B4-BE49-F238E27FC236}">
                <a16:creationId xmlns:a16="http://schemas.microsoft.com/office/drawing/2014/main" id="{969BE1C7-89E6-3A62-29FE-C81C7CB40C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7710" y="4767691"/>
            <a:ext cx="6069420" cy="4357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вставка в днище">
            <a:extLst>
              <a:ext uri="{FF2B5EF4-FFF2-40B4-BE49-F238E27FC236}">
                <a16:creationId xmlns:a16="http://schemas.microsoft.com/office/drawing/2014/main" id="{476AF1CF-9FF1-A0CB-F501-570E4296F0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2435" y="6181990"/>
            <a:ext cx="4923156" cy="2714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6" descr="вставка в обечайку">
            <a:extLst>
              <a:ext uri="{FF2B5EF4-FFF2-40B4-BE49-F238E27FC236}">
                <a16:creationId xmlns:a16="http://schemas.microsoft.com/office/drawing/2014/main" id="{7094D836-9279-C92D-6B23-05463DE4CC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3555" y="714194"/>
            <a:ext cx="4580459" cy="3098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" descr="колонна">
            <a:extLst>
              <a:ext uri="{FF2B5EF4-FFF2-40B4-BE49-F238E27FC236}">
                <a16:creationId xmlns:a16="http://schemas.microsoft.com/office/drawing/2014/main" id="{D830802A-4BA5-D8F9-2D5D-2E9E678DA9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56802" y="1713851"/>
            <a:ext cx="1854198" cy="363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3893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072B6-F86D-84C6-B95E-75E9D53EB1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F5AD3F80-5A91-F7D4-7C61-935621A13FE4}"/>
              </a:ext>
            </a:extLst>
          </p:cNvPr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2"/>
            <a:stretch>
              <a:fillRect l="-3297" r="-2576" b="-12932"/>
            </a:stretch>
          </a:blipFill>
        </p:spPr>
      </p:sp>
      <p:sp>
        <p:nvSpPr>
          <p:cNvPr id="6" name="Freeform 3">
            <a:extLst>
              <a:ext uri="{FF2B5EF4-FFF2-40B4-BE49-F238E27FC236}">
                <a16:creationId xmlns:a16="http://schemas.microsoft.com/office/drawing/2014/main" id="{E73B6E23-28F0-0AB5-61A3-1DE89CC3E9E9}"/>
              </a:ext>
            </a:extLst>
          </p:cNvPr>
          <p:cNvSpPr/>
          <p:nvPr/>
        </p:nvSpPr>
        <p:spPr>
          <a:xfrm>
            <a:off x="730705" y="8724900"/>
            <a:ext cx="3003096" cy="815122"/>
          </a:xfrm>
          <a:custGeom>
            <a:avLst/>
            <a:gdLst/>
            <a:ahLst/>
            <a:cxnLst/>
            <a:rect l="l" t="t" r="r" b="b"/>
            <a:pathLst>
              <a:path w="10931338" h="3354943">
                <a:moveTo>
                  <a:pt x="0" y="0"/>
                </a:moveTo>
                <a:lnTo>
                  <a:pt x="10931338" y="0"/>
                </a:lnTo>
                <a:lnTo>
                  <a:pt x="10931338" y="3354944"/>
                </a:lnTo>
                <a:lnTo>
                  <a:pt x="0" y="335494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BFE2D56A-B4F0-FDAB-591B-63247F2E319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4919" y="8002648"/>
            <a:ext cx="4141610" cy="2329656"/>
          </a:xfrm>
          <a:prstGeom prst="rect">
            <a:avLst/>
          </a:prstGeom>
        </p:spPr>
      </p:pic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5FE94C35-5169-5896-2990-1C63A285C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Montserrat" panose="00000500000000000000" pitchFamily="2" charset="-52"/>
              </a:rPr>
              <a:t>Каркасное проектирование</a:t>
            </a:r>
          </a:p>
        </p:txBody>
      </p:sp>
      <p:sp>
        <p:nvSpPr>
          <p:cNvPr id="3" name="Полилиния: фигура 2">
            <a:extLst>
              <a:ext uri="{FF2B5EF4-FFF2-40B4-BE49-F238E27FC236}">
                <a16:creationId xmlns:a16="http://schemas.microsoft.com/office/drawing/2014/main" id="{67E672B2-29CC-C3DD-7DD9-1E644BE307D6}"/>
              </a:ext>
            </a:extLst>
          </p:cNvPr>
          <p:cNvSpPr/>
          <p:nvPr/>
        </p:nvSpPr>
        <p:spPr>
          <a:xfrm>
            <a:off x="729342" y="6416192"/>
            <a:ext cx="16252374" cy="2103764"/>
          </a:xfrm>
          <a:custGeom>
            <a:avLst/>
            <a:gdLst>
              <a:gd name="connsiteX0" fmla="*/ 0 w 10834916"/>
              <a:gd name="connsiteY0" fmla="*/ 140251 h 1402509"/>
              <a:gd name="connsiteX1" fmla="*/ 140251 w 10834916"/>
              <a:gd name="connsiteY1" fmla="*/ 0 h 1402509"/>
              <a:gd name="connsiteX2" fmla="*/ 10694665 w 10834916"/>
              <a:gd name="connsiteY2" fmla="*/ 0 h 1402509"/>
              <a:gd name="connsiteX3" fmla="*/ 10834916 w 10834916"/>
              <a:gd name="connsiteY3" fmla="*/ 140251 h 1402509"/>
              <a:gd name="connsiteX4" fmla="*/ 10834916 w 10834916"/>
              <a:gd name="connsiteY4" fmla="*/ 1262258 h 1402509"/>
              <a:gd name="connsiteX5" fmla="*/ 10694665 w 10834916"/>
              <a:gd name="connsiteY5" fmla="*/ 1402509 h 1402509"/>
              <a:gd name="connsiteX6" fmla="*/ 140251 w 10834916"/>
              <a:gd name="connsiteY6" fmla="*/ 1402509 h 1402509"/>
              <a:gd name="connsiteX7" fmla="*/ 0 w 10834916"/>
              <a:gd name="connsiteY7" fmla="*/ 1262258 h 1402509"/>
              <a:gd name="connsiteX8" fmla="*/ 0 w 10834916"/>
              <a:gd name="connsiteY8" fmla="*/ 140251 h 1402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834916" h="1402509">
                <a:moveTo>
                  <a:pt x="0" y="140251"/>
                </a:moveTo>
                <a:cubicBezTo>
                  <a:pt x="0" y="62793"/>
                  <a:pt x="62793" y="0"/>
                  <a:pt x="140251" y="0"/>
                </a:cubicBezTo>
                <a:lnTo>
                  <a:pt x="10694665" y="0"/>
                </a:lnTo>
                <a:cubicBezTo>
                  <a:pt x="10772123" y="0"/>
                  <a:pt x="10834916" y="62793"/>
                  <a:pt x="10834916" y="140251"/>
                </a:cubicBezTo>
                <a:lnTo>
                  <a:pt x="10834916" y="1262258"/>
                </a:lnTo>
                <a:cubicBezTo>
                  <a:pt x="10834916" y="1339716"/>
                  <a:pt x="10772123" y="1402509"/>
                  <a:pt x="10694665" y="1402509"/>
                </a:cubicBezTo>
                <a:lnTo>
                  <a:pt x="140251" y="1402509"/>
                </a:lnTo>
                <a:cubicBezTo>
                  <a:pt x="62793" y="1402509"/>
                  <a:pt x="0" y="1339716"/>
                  <a:pt x="0" y="1262258"/>
                </a:cubicBezTo>
                <a:lnTo>
                  <a:pt x="0" y="140251"/>
                </a:lnTo>
                <a:close/>
              </a:path>
            </a:pathLst>
          </a:custGeom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88036" tIns="288036" rIns="11664699" bIns="288036" numCol="1" spcCol="1270" anchor="ctr" anchorCtr="0">
            <a:noAutofit/>
          </a:bodyPr>
          <a:lstStyle/>
          <a:p>
            <a:pPr algn="ctr" defTabSz="180022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3000" dirty="0"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</a:rPr>
              <a:t>Понятия, мастера, библиотеки</a:t>
            </a:r>
          </a:p>
        </p:txBody>
      </p:sp>
      <p:sp>
        <p:nvSpPr>
          <p:cNvPr id="5" name="Полилиния: фигура 4">
            <a:extLst>
              <a:ext uri="{FF2B5EF4-FFF2-40B4-BE49-F238E27FC236}">
                <a16:creationId xmlns:a16="http://schemas.microsoft.com/office/drawing/2014/main" id="{5433E231-5A67-91A0-56DF-7E4E9BD0FBBC}"/>
              </a:ext>
            </a:extLst>
          </p:cNvPr>
          <p:cNvSpPr/>
          <p:nvPr/>
        </p:nvSpPr>
        <p:spPr>
          <a:xfrm>
            <a:off x="729342" y="3960082"/>
            <a:ext cx="16252374" cy="2103764"/>
          </a:xfrm>
          <a:custGeom>
            <a:avLst/>
            <a:gdLst>
              <a:gd name="connsiteX0" fmla="*/ 0 w 10834916"/>
              <a:gd name="connsiteY0" fmla="*/ 140251 h 1402509"/>
              <a:gd name="connsiteX1" fmla="*/ 140251 w 10834916"/>
              <a:gd name="connsiteY1" fmla="*/ 0 h 1402509"/>
              <a:gd name="connsiteX2" fmla="*/ 10694665 w 10834916"/>
              <a:gd name="connsiteY2" fmla="*/ 0 h 1402509"/>
              <a:gd name="connsiteX3" fmla="*/ 10834916 w 10834916"/>
              <a:gd name="connsiteY3" fmla="*/ 140251 h 1402509"/>
              <a:gd name="connsiteX4" fmla="*/ 10834916 w 10834916"/>
              <a:gd name="connsiteY4" fmla="*/ 1262258 h 1402509"/>
              <a:gd name="connsiteX5" fmla="*/ 10694665 w 10834916"/>
              <a:gd name="connsiteY5" fmla="*/ 1402509 h 1402509"/>
              <a:gd name="connsiteX6" fmla="*/ 140251 w 10834916"/>
              <a:gd name="connsiteY6" fmla="*/ 1402509 h 1402509"/>
              <a:gd name="connsiteX7" fmla="*/ 0 w 10834916"/>
              <a:gd name="connsiteY7" fmla="*/ 1262258 h 1402509"/>
              <a:gd name="connsiteX8" fmla="*/ 0 w 10834916"/>
              <a:gd name="connsiteY8" fmla="*/ 140251 h 1402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834916" h="1402509">
                <a:moveTo>
                  <a:pt x="0" y="140251"/>
                </a:moveTo>
                <a:cubicBezTo>
                  <a:pt x="0" y="62793"/>
                  <a:pt x="62793" y="0"/>
                  <a:pt x="140251" y="0"/>
                </a:cubicBezTo>
                <a:lnTo>
                  <a:pt x="10694665" y="0"/>
                </a:lnTo>
                <a:cubicBezTo>
                  <a:pt x="10772123" y="0"/>
                  <a:pt x="10834916" y="62793"/>
                  <a:pt x="10834916" y="140251"/>
                </a:cubicBezTo>
                <a:lnTo>
                  <a:pt x="10834916" y="1262258"/>
                </a:lnTo>
                <a:cubicBezTo>
                  <a:pt x="10834916" y="1339716"/>
                  <a:pt x="10772123" y="1402509"/>
                  <a:pt x="10694665" y="1402509"/>
                </a:cubicBezTo>
                <a:lnTo>
                  <a:pt x="140251" y="1402509"/>
                </a:lnTo>
                <a:cubicBezTo>
                  <a:pt x="62793" y="1402509"/>
                  <a:pt x="0" y="1339716"/>
                  <a:pt x="0" y="1262258"/>
                </a:cubicBezTo>
                <a:lnTo>
                  <a:pt x="0" y="140251"/>
                </a:lnTo>
                <a:close/>
              </a:path>
            </a:pathLst>
          </a:custGeom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88036" tIns="288036" rIns="11664699" bIns="288036" numCol="1" spcCol="1270" anchor="ctr" anchorCtr="0">
            <a:noAutofit/>
          </a:bodyPr>
          <a:lstStyle/>
          <a:p>
            <a:pPr algn="ctr" defTabSz="180022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3000" dirty="0"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</a:rPr>
              <a:t>Функционал</a:t>
            </a:r>
          </a:p>
        </p:txBody>
      </p:sp>
      <p:sp>
        <p:nvSpPr>
          <p:cNvPr id="7" name="Полилиния: фигура 6">
            <a:extLst>
              <a:ext uri="{FF2B5EF4-FFF2-40B4-BE49-F238E27FC236}">
                <a16:creationId xmlns:a16="http://schemas.microsoft.com/office/drawing/2014/main" id="{5AD92092-3950-92D3-6BB2-89D878BB050F}"/>
              </a:ext>
            </a:extLst>
          </p:cNvPr>
          <p:cNvSpPr/>
          <p:nvPr/>
        </p:nvSpPr>
        <p:spPr>
          <a:xfrm>
            <a:off x="729342" y="1503973"/>
            <a:ext cx="16252374" cy="2103764"/>
          </a:xfrm>
          <a:custGeom>
            <a:avLst/>
            <a:gdLst>
              <a:gd name="connsiteX0" fmla="*/ 0 w 10834916"/>
              <a:gd name="connsiteY0" fmla="*/ 140251 h 1402509"/>
              <a:gd name="connsiteX1" fmla="*/ 140251 w 10834916"/>
              <a:gd name="connsiteY1" fmla="*/ 0 h 1402509"/>
              <a:gd name="connsiteX2" fmla="*/ 10694665 w 10834916"/>
              <a:gd name="connsiteY2" fmla="*/ 0 h 1402509"/>
              <a:gd name="connsiteX3" fmla="*/ 10834916 w 10834916"/>
              <a:gd name="connsiteY3" fmla="*/ 140251 h 1402509"/>
              <a:gd name="connsiteX4" fmla="*/ 10834916 w 10834916"/>
              <a:gd name="connsiteY4" fmla="*/ 1262258 h 1402509"/>
              <a:gd name="connsiteX5" fmla="*/ 10694665 w 10834916"/>
              <a:gd name="connsiteY5" fmla="*/ 1402509 h 1402509"/>
              <a:gd name="connsiteX6" fmla="*/ 140251 w 10834916"/>
              <a:gd name="connsiteY6" fmla="*/ 1402509 h 1402509"/>
              <a:gd name="connsiteX7" fmla="*/ 0 w 10834916"/>
              <a:gd name="connsiteY7" fmla="*/ 1262258 h 1402509"/>
              <a:gd name="connsiteX8" fmla="*/ 0 w 10834916"/>
              <a:gd name="connsiteY8" fmla="*/ 140251 h 1402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834916" h="1402509">
                <a:moveTo>
                  <a:pt x="0" y="140251"/>
                </a:moveTo>
                <a:cubicBezTo>
                  <a:pt x="0" y="62793"/>
                  <a:pt x="62793" y="0"/>
                  <a:pt x="140251" y="0"/>
                </a:cubicBezTo>
                <a:lnTo>
                  <a:pt x="10694665" y="0"/>
                </a:lnTo>
                <a:cubicBezTo>
                  <a:pt x="10772123" y="0"/>
                  <a:pt x="10834916" y="62793"/>
                  <a:pt x="10834916" y="140251"/>
                </a:cubicBezTo>
                <a:lnTo>
                  <a:pt x="10834916" y="1262258"/>
                </a:lnTo>
                <a:cubicBezTo>
                  <a:pt x="10834916" y="1339716"/>
                  <a:pt x="10772123" y="1402509"/>
                  <a:pt x="10694665" y="1402509"/>
                </a:cubicBezTo>
                <a:lnTo>
                  <a:pt x="140251" y="1402509"/>
                </a:lnTo>
                <a:cubicBezTo>
                  <a:pt x="62793" y="1402509"/>
                  <a:pt x="0" y="1339716"/>
                  <a:pt x="0" y="1262258"/>
                </a:cubicBezTo>
                <a:lnTo>
                  <a:pt x="0" y="140251"/>
                </a:lnTo>
                <a:close/>
              </a:path>
            </a:pathLst>
          </a:custGeom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88036" tIns="288036" rIns="11664699" bIns="288036" numCol="1" spcCol="1270" anchor="ctr" anchorCtr="0">
            <a:noAutofit/>
          </a:bodyPr>
          <a:lstStyle/>
          <a:p>
            <a:pPr algn="ctr" defTabSz="180022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3000" dirty="0"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</a:rPr>
              <a:t>Примитив</a:t>
            </a:r>
          </a:p>
        </p:txBody>
      </p:sp>
      <p:sp>
        <p:nvSpPr>
          <p:cNvPr id="8" name="Полилиния: фигура 7">
            <a:extLst>
              <a:ext uri="{FF2B5EF4-FFF2-40B4-BE49-F238E27FC236}">
                <a16:creationId xmlns:a16="http://schemas.microsoft.com/office/drawing/2014/main" id="{3D948178-9FEF-3D12-8229-130B0B0FC49F}"/>
              </a:ext>
            </a:extLst>
          </p:cNvPr>
          <p:cNvSpPr/>
          <p:nvPr/>
        </p:nvSpPr>
        <p:spPr>
          <a:xfrm>
            <a:off x="10668407" y="1680145"/>
            <a:ext cx="2642597" cy="1761731"/>
          </a:xfrm>
          <a:custGeom>
            <a:avLst/>
            <a:gdLst>
              <a:gd name="connsiteX0" fmla="*/ 0 w 1761731"/>
              <a:gd name="connsiteY0" fmla="*/ 117449 h 1174487"/>
              <a:gd name="connsiteX1" fmla="*/ 117449 w 1761731"/>
              <a:gd name="connsiteY1" fmla="*/ 0 h 1174487"/>
              <a:gd name="connsiteX2" fmla="*/ 1644282 w 1761731"/>
              <a:gd name="connsiteY2" fmla="*/ 0 h 1174487"/>
              <a:gd name="connsiteX3" fmla="*/ 1761731 w 1761731"/>
              <a:gd name="connsiteY3" fmla="*/ 117449 h 1174487"/>
              <a:gd name="connsiteX4" fmla="*/ 1761731 w 1761731"/>
              <a:gd name="connsiteY4" fmla="*/ 1057038 h 1174487"/>
              <a:gd name="connsiteX5" fmla="*/ 1644282 w 1761731"/>
              <a:gd name="connsiteY5" fmla="*/ 1174487 h 1174487"/>
              <a:gd name="connsiteX6" fmla="*/ 117449 w 1761731"/>
              <a:gd name="connsiteY6" fmla="*/ 1174487 h 1174487"/>
              <a:gd name="connsiteX7" fmla="*/ 0 w 1761731"/>
              <a:gd name="connsiteY7" fmla="*/ 1057038 h 1174487"/>
              <a:gd name="connsiteX8" fmla="*/ 0 w 1761731"/>
              <a:gd name="connsiteY8" fmla="*/ 117449 h 1174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61731" h="1174487">
                <a:moveTo>
                  <a:pt x="0" y="117449"/>
                </a:moveTo>
                <a:cubicBezTo>
                  <a:pt x="0" y="52584"/>
                  <a:pt x="52584" y="0"/>
                  <a:pt x="117449" y="0"/>
                </a:cubicBezTo>
                <a:lnTo>
                  <a:pt x="1644282" y="0"/>
                </a:lnTo>
                <a:cubicBezTo>
                  <a:pt x="1709147" y="0"/>
                  <a:pt x="1761731" y="52584"/>
                  <a:pt x="1761731" y="117449"/>
                </a:cubicBezTo>
                <a:lnTo>
                  <a:pt x="1761731" y="1057038"/>
                </a:lnTo>
                <a:cubicBezTo>
                  <a:pt x="1761731" y="1121903"/>
                  <a:pt x="1709147" y="1174487"/>
                  <a:pt x="1644282" y="1174487"/>
                </a:cubicBezTo>
                <a:lnTo>
                  <a:pt x="117449" y="1174487"/>
                </a:lnTo>
                <a:cubicBezTo>
                  <a:pt x="52584" y="1174487"/>
                  <a:pt x="0" y="1121903"/>
                  <a:pt x="0" y="1057038"/>
                </a:cubicBezTo>
                <a:lnTo>
                  <a:pt x="0" y="117449"/>
                </a:lnTo>
                <a:close/>
              </a:path>
            </a:pathLst>
          </a:custGeom>
          <a:solidFill>
            <a:srgbClr val="321D6B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5895" tIns="125895" rIns="125895" bIns="125895" numCol="1" spcCol="1270" anchor="ctr" anchorCtr="0">
            <a:noAutofit/>
          </a:bodyPr>
          <a:lstStyle/>
          <a:p>
            <a:pPr algn="ctr" defTabSz="86677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3000" dirty="0"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lang="en-US" sz="3000" dirty="0"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</a:rPr>
              <a:t>D </a:t>
            </a:r>
            <a:r>
              <a:rPr lang="ru-RU" sz="3000" dirty="0"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</a:rPr>
              <a:t>Эскиз</a:t>
            </a:r>
          </a:p>
          <a:p>
            <a:pPr algn="ctr" defTabSz="86677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3000" dirty="0"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</a:rPr>
              <a:t>(2.0)</a:t>
            </a:r>
          </a:p>
        </p:txBody>
      </p:sp>
      <p:sp>
        <p:nvSpPr>
          <p:cNvPr id="9" name="Полилиния: фигура 8">
            <a:extLst>
              <a:ext uri="{FF2B5EF4-FFF2-40B4-BE49-F238E27FC236}">
                <a16:creationId xmlns:a16="http://schemas.microsoft.com/office/drawing/2014/main" id="{762466F7-D1A7-5477-AA1B-89EE58EAE214}"/>
              </a:ext>
            </a:extLst>
          </p:cNvPr>
          <p:cNvSpPr/>
          <p:nvPr/>
        </p:nvSpPr>
        <p:spPr>
          <a:xfrm>
            <a:off x="9413172" y="3441877"/>
            <a:ext cx="2576532" cy="704693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1717688" y="0"/>
                </a:moveTo>
                <a:lnTo>
                  <a:pt x="1717688" y="234897"/>
                </a:lnTo>
                <a:lnTo>
                  <a:pt x="0" y="234897"/>
                </a:lnTo>
                <a:lnTo>
                  <a:pt x="0" y="469795"/>
                </a:lnTo>
              </a:path>
            </a:pathLst>
          </a:custGeom>
          <a:noFill/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ru-RU" sz="2700">
              <a:latin typeface="Montserrat" panose="00000500000000000000" pitchFamily="2" charset="-52"/>
            </a:endParaRPr>
          </a:p>
        </p:txBody>
      </p:sp>
      <p:sp>
        <p:nvSpPr>
          <p:cNvPr id="10" name="Полилиния: фигура 9">
            <a:extLst>
              <a:ext uri="{FF2B5EF4-FFF2-40B4-BE49-F238E27FC236}">
                <a16:creationId xmlns:a16="http://schemas.microsoft.com/office/drawing/2014/main" id="{640E5A07-2920-BE9F-3D8B-8A2B05FB30BE}"/>
              </a:ext>
            </a:extLst>
          </p:cNvPr>
          <p:cNvSpPr/>
          <p:nvPr/>
        </p:nvSpPr>
        <p:spPr>
          <a:xfrm>
            <a:off x="7543801" y="4146571"/>
            <a:ext cx="3914870" cy="1761731"/>
          </a:xfrm>
          <a:custGeom>
            <a:avLst/>
            <a:gdLst>
              <a:gd name="connsiteX0" fmla="*/ 0 w 1761731"/>
              <a:gd name="connsiteY0" fmla="*/ 117449 h 1174487"/>
              <a:gd name="connsiteX1" fmla="*/ 117449 w 1761731"/>
              <a:gd name="connsiteY1" fmla="*/ 0 h 1174487"/>
              <a:gd name="connsiteX2" fmla="*/ 1644282 w 1761731"/>
              <a:gd name="connsiteY2" fmla="*/ 0 h 1174487"/>
              <a:gd name="connsiteX3" fmla="*/ 1761731 w 1761731"/>
              <a:gd name="connsiteY3" fmla="*/ 117449 h 1174487"/>
              <a:gd name="connsiteX4" fmla="*/ 1761731 w 1761731"/>
              <a:gd name="connsiteY4" fmla="*/ 1057038 h 1174487"/>
              <a:gd name="connsiteX5" fmla="*/ 1644282 w 1761731"/>
              <a:gd name="connsiteY5" fmla="*/ 1174487 h 1174487"/>
              <a:gd name="connsiteX6" fmla="*/ 117449 w 1761731"/>
              <a:gd name="connsiteY6" fmla="*/ 1174487 h 1174487"/>
              <a:gd name="connsiteX7" fmla="*/ 0 w 1761731"/>
              <a:gd name="connsiteY7" fmla="*/ 1057038 h 1174487"/>
              <a:gd name="connsiteX8" fmla="*/ 0 w 1761731"/>
              <a:gd name="connsiteY8" fmla="*/ 117449 h 1174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61731" h="1174487">
                <a:moveTo>
                  <a:pt x="0" y="117449"/>
                </a:moveTo>
                <a:cubicBezTo>
                  <a:pt x="0" y="52584"/>
                  <a:pt x="52584" y="0"/>
                  <a:pt x="117449" y="0"/>
                </a:cubicBezTo>
                <a:lnTo>
                  <a:pt x="1644282" y="0"/>
                </a:lnTo>
                <a:cubicBezTo>
                  <a:pt x="1709147" y="0"/>
                  <a:pt x="1761731" y="52584"/>
                  <a:pt x="1761731" y="117449"/>
                </a:cubicBezTo>
                <a:lnTo>
                  <a:pt x="1761731" y="1057038"/>
                </a:lnTo>
                <a:cubicBezTo>
                  <a:pt x="1761731" y="1121903"/>
                  <a:pt x="1709147" y="1174487"/>
                  <a:pt x="1644282" y="1174487"/>
                </a:cubicBezTo>
                <a:lnTo>
                  <a:pt x="117449" y="1174487"/>
                </a:lnTo>
                <a:cubicBezTo>
                  <a:pt x="52584" y="1174487"/>
                  <a:pt x="0" y="1121903"/>
                  <a:pt x="0" y="1057038"/>
                </a:cubicBezTo>
                <a:lnTo>
                  <a:pt x="0" y="117449"/>
                </a:lnTo>
                <a:close/>
              </a:path>
            </a:pathLst>
          </a:custGeom>
          <a:solidFill>
            <a:srgbClr val="321D6B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5895" tIns="125895" rIns="125895" bIns="125895" numCol="1" spcCol="1270" anchor="ctr" anchorCtr="0">
            <a:noAutofit/>
          </a:bodyPr>
          <a:lstStyle/>
          <a:p>
            <a:pPr algn="ctr" defTabSz="86677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3000" dirty="0"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</a:rPr>
              <a:t>Каркасная модель сборки (мастер-деталь)</a:t>
            </a:r>
          </a:p>
        </p:txBody>
      </p:sp>
      <p:sp>
        <p:nvSpPr>
          <p:cNvPr id="11" name="Полилиния: фигура 10">
            <a:extLst>
              <a:ext uri="{FF2B5EF4-FFF2-40B4-BE49-F238E27FC236}">
                <a16:creationId xmlns:a16="http://schemas.microsoft.com/office/drawing/2014/main" id="{F1142CD3-8CE4-A89D-A361-7E7282B51BB7}"/>
              </a:ext>
            </a:extLst>
          </p:cNvPr>
          <p:cNvSpPr/>
          <p:nvPr/>
        </p:nvSpPr>
        <p:spPr>
          <a:xfrm>
            <a:off x="7695484" y="5908303"/>
            <a:ext cx="1717688" cy="704693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1145125" y="0"/>
                </a:moveTo>
                <a:lnTo>
                  <a:pt x="1145125" y="234897"/>
                </a:lnTo>
                <a:lnTo>
                  <a:pt x="0" y="234897"/>
                </a:lnTo>
                <a:lnTo>
                  <a:pt x="0" y="469795"/>
                </a:lnTo>
              </a:path>
            </a:pathLst>
          </a:custGeom>
          <a:noFill/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ru-RU" sz="2700">
              <a:latin typeface="Montserrat" panose="00000500000000000000" pitchFamily="2" charset="-52"/>
            </a:endParaRPr>
          </a:p>
        </p:txBody>
      </p:sp>
      <p:sp>
        <p:nvSpPr>
          <p:cNvPr id="12" name="Полилиния: фигура 11">
            <a:extLst>
              <a:ext uri="{FF2B5EF4-FFF2-40B4-BE49-F238E27FC236}">
                <a16:creationId xmlns:a16="http://schemas.microsoft.com/office/drawing/2014/main" id="{96C45282-42A3-6680-D883-3B2CD848C9FD}"/>
              </a:ext>
            </a:extLst>
          </p:cNvPr>
          <p:cNvSpPr/>
          <p:nvPr/>
        </p:nvSpPr>
        <p:spPr>
          <a:xfrm>
            <a:off x="6315537" y="6612995"/>
            <a:ext cx="2759889" cy="1761731"/>
          </a:xfrm>
          <a:custGeom>
            <a:avLst/>
            <a:gdLst>
              <a:gd name="connsiteX0" fmla="*/ 0 w 1761731"/>
              <a:gd name="connsiteY0" fmla="*/ 117449 h 1174487"/>
              <a:gd name="connsiteX1" fmla="*/ 117449 w 1761731"/>
              <a:gd name="connsiteY1" fmla="*/ 0 h 1174487"/>
              <a:gd name="connsiteX2" fmla="*/ 1644282 w 1761731"/>
              <a:gd name="connsiteY2" fmla="*/ 0 h 1174487"/>
              <a:gd name="connsiteX3" fmla="*/ 1761731 w 1761731"/>
              <a:gd name="connsiteY3" fmla="*/ 117449 h 1174487"/>
              <a:gd name="connsiteX4" fmla="*/ 1761731 w 1761731"/>
              <a:gd name="connsiteY4" fmla="*/ 1057038 h 1174487"/>
              <a:gd name="connsiteX5" fmla="*/ 1644282 w 1761731"/>
              <a:gd name="connsiteY5" fmla="*/ 1174487 h 1174487"/>
              <a:gd name="connsiteX6" fmla="*/ 117449 w 1761731"/>
              <a:gd name="connsiteY6" fmla="*/ 1174487 h 1174487"/>
              <a:gd name="connsiteX7" fmla="*/ 0 w 1761731"/>
              <a:gd name="connsiteY7" fmla="*/ 1057038 h 1174487"/>
              <a:gd name="connsiteX8" fmla="*/ 0 w 1761731"/>
              <a:gd name="connsiteY8" fmla="*/ 117449 h 1174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61731" h="1174487">
                <a:moveTo>
                  <a:pt x="0" y="117449"/>
                </a:moveTo>
                <a:cubicBezTo>
                  <a:pt x="0" y="52584"/>
                  <a:pt x="52584" y="0"/>
                  <a:pt x="117449" y="0"/>
                </a:cubicBezTo>
                <a:lnTo>
                  <a:pt x="1644282" y="0"/>
                </a:lnTo>
                <a:cubicBezTo>
                  <a:pt x="1709147" y="0"/>
                  <a:pt x="1761731" y="52584"/>
                  <a:pt x="1761731" y="117449"/>
                </a:cubicBezTo>
                <a:lnTo>
                  <a:pt x="1761731" y="1057038"/>
                </a:lnTo>
                <a:cubicBezTo>
                  <a:pt x="1761731" y="1121903"/>
                  <a:pt x="1709147" y="1174487"/>
                  <a:pt x="1644282" y="1174487"/>
                </a:cubicBezTo>
                <a:lnTo>
                  <a:pt x="117449" y="1174487"/>
                </a:lnTo>
                <a:cubicBezTo>
                  <a:pt x="52584" y="1174487"/>
                  <a:pt x="0" y="1121903"/>
                  <a:pt x="0" y="1057038"/>
                </a:cubicBezTo>
                <a:lnTo>
                  <a:pt x="0" y="117449"/>
                </a:lnTo>
                <a:close/>
              </a:path>
            </a:pathLst>
          </a:custGeom>
          <a:solidFill>
            <a:srgbClr val="321D6B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5895" tIns="125895" rIns="125895" bIns="125895" numCol="1" spcCol="1270" anchor="ctr" anchorCtr="0">
            <a:noAutofit/>
          </a:bodyPr>
          <a:lstStyle/>
          <a:p>
            <a:pPr algn="ctr" defTabSz="86677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3000" dirty="0"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</a:rPr>
              <a:t>Сварные металлоконструкции</a:t>
            </a:r>
          </a:p>
        </p:txBody>
      </p:sp>
      <p:sp>
        <p:nvSpPr>
          <p:cNvPr id="13" name="Полилиния: фигура 12">
            <a:extLst>
              <a:ext uri="{FF2B5EF4-FFF2-40B4-BE49-F238E27FC236}">
                <a16:creationId xmlns:a16="http://schemas.microsoft.com/office/drawing/2014/main" id="{ABE677F6-38FE-F448-A160-A1CBDAC4C836}"/>
              </a:ext>
            </a:extLst>
          </p:cNvPr>
          <p:cNvSpPr/>
          <p:nvPr/>
        </p:nvSpPr>
        <p:spPr>
          <a:xfrm>
            <a:off x="9413173" y="5908303"/>
            <a:ext cx="1717688" cy="704693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234897"/>
                </a:lnTo>
                <a:lnTo>
                  <a:pt x="1145125" y="234897"/>
                </a:lnTo>
                <a:lnTo>
                  <a:pt x="1145125" y="469795"/>
                </a:lnTo>
              </a:path>
            </a:pathLst>
          </a:custGeom>
          <a:noFill/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ru-RU" sz="2700">
              <a:latin typeface="Montserrat" panose="00000500000000000000" pitchFamily="2" charset="-52"/>
            </a:endParaRPr>
          </a:p>
        </p:txBody>
      </p:sp>
      <p:sp>
        <p:nvSpPr>
          <p:cNvPr id="14" name="Полилиния: фигура 13">
            <a:extLst>
              <a:ext uri="{FF2B5EF4-FFF2-40B4-BE49-F238E27FC236}">
                <a16:creationId xmlns:a16="http://schemas.microsoft.com/office/drawing/2014/main" id="{E58FBF56-BDEF-50BD-EA1F-412DBBBC0B31}"/>
              </a:ext>
            </a:extLst>
          </p:cNvPr>
          <p:cNvSpPr/>
          <p:nvPr/>
        </p:nvSpPr>
        <p:spPr>
          <a:xfrm>
            <a:off x="9868208" y="6612995"/>
            <a:ext cx="2642595" cy="1761731"/>
          </a:xfrm>
          <a:custGeom>
            <a:avLst/>
            <a:gdLst>
              <a:gd name="connsiteX0" fmla="*/ 0 w 1761731"/>
              <a:gd name="connsiteY0" fmla="*/ 117449 h 1174487"/>
              <a:gd name="connsiteX1" fmla="*/ 117449 w 1761731"/>
              <a:gd name="connsiteY1" fmla="*/ 0 h 1174487"/>
              <a:gd name="connsiteX2" fmla="*/ 1644282 w 1761731"/>
              <a:gd name="connsiteY2" fmla="*/ 0 h 1174487"/>
              <a:gd name="connsiteX3" fmla="*/ 1761731 w 1761731"/>
              <a:gd name="connsiteY3" fmla="*/ 117449 h 1174487"/>
              <a:gd name="connsiteX4" fmla="*/ 1761731 w 1761731"/>
              <a:gd name="connsiteY4" fmla="*/ 1057038 h 1174487"/>
              <a:gd name="connsiteX5" fmla="*/ 1644282 w 1761731"/>
              <a:gd name="connsiteY5" fmla="*/ 1174487 h 1174487"/>
              <a:gd name="connsiteX6" fmla="*/ 117449 w 1761731"/>
              <a:gd name="connsiteY6" fmla="*/ 1174487 h 1174487"/>
              <a:gd name="connsiteX7" fmla="*/ 0 w 1761731"/>
              <a:gd name="connsiteY7" fmla="*/ 1057038 h 1174487"/>
              <a:gd name="connsiteX8" fmla="*/ 0 w 1761731"/>
              <a:gd name="connsiteY8" fmla="*/ 117449 h 1174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61731" h="1174487">
                <a:moveTo>
                  <a:pt x="0" y="117449"/>
                </a:moveTo>
                <a:cubicBezTo>
                  <a:pt x="0" y="52584"/>
                  <a:pt x="52584" y="0"/>
                  <a:pt x="117449" y="0"/>
                </a:cubicBezTo>
                <a:lnTo>
                  <a:pt x="1644282" y="0"/>
                </a:lnTo>
                <a:cubicBezTo>
                  <a:pt x="1709147" y="0"/>
                  <a:pt x="1761731" y="52584"/>
                  <a:pt x="1761731" y="117449"/>
                </a:cubicBezTo>
                <a:lnTo>
                  <a:pt x="1761731" y="1057038"/>
                </a:lnTo>
                <a:cubicBezTo>
                  <a:pt x="1761731" y="1121903"/>
                  <a:pt x="1709147" y="1174487"/>
                  <a:pt x="1644282" y="1174487"/>
                </a:cubicBezTo>
                <a:lnTo>
                  <a:pt x="117449" y="1174487"/>
                </a:lnTo>
                <a:cubicBezTo>
                  <a:pt x="52584" y="1174487"/>
                  <a:pt x="0" y="1121903"/>
                  <a:pt x="0" y="1057038"/>
                </a:cubicBezTo>
                <a:lnTo>
                  <a:pt x="0" y="117449"/>
                </a:lnTo>
                <a:close/>
              </a:path>
            </a:pathLst>
          </a:custGeom>
          <a:solidFill>
            <a:srgbClr val="321D6B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5895" tIns="125895" rIns="125895" bIns="125895" numCol="1" spcCol="1270" anchor="ctr" anchorCtr="0">
            <a:noAutofit/>
          </a:bodyPr>
          <a:lstStyle/>
          <a:p>
            <a:pPr algn="ctr" defTabSz="86677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3000" dirty="0"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</a:rPr>
              <a:t>Сборные металлоконструкции</a:t>
            </a:r>
          </a:p>
        </p:txBody>
      </p:sp>
      <p:sp>
        <p:nvSpPr>
          <p:cNvPr id="15" name="Полилиния: фигура 14">
            <a:extLst>
              <a:ext uri="{FF2B5EF4-FFF2-40B4-BE49-F238E27FC236}">
                <a16:creationId xmlns:a16="http://schemas.microsoft.com/office/drawing/2014/main" id="{5B89498E-A355-94EA-22D4-6D4C314F29DF}"/>
              </a:ext>
            </a:extLst>
          </p:cNvPr>
          <p:cNvSpPr/>
          <p:nvPr/>
        </p:nvSpPr>
        <p:spPr>
          <a:xfrm>
            <a:off x="11989706" y="3441877"/>
            <a:ext cx="2576532" cy="704693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234897"/>
                </a:lnTo>
                <a:lnTo>
                  <a:pt x="1717688" y="234897"/>
                </a:lnTo>
                <a:lnTo>
                  <a:pt x="1717688" y="469795"/>
                </a:lnTo>
              </a:path>
            </a:pathLst>
          </a:custGeom>
          <a:noFill/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ru-RU" sz="2700">
              <a:latin typeface="Montserrat" panose="00000500000000000000" pitchFamily="2" charset="-52"/>
            </a:endParaRPr>
          </a:p>
        </p:txBody>
      </p:sp>
      <p:sp>
        <p:nvSpPr>
          <p:cNvPr id="16" name="Полилиния: фигура 15">
            <a:extLst>
              <a:ext uri="{FF2B5EF4-FFF2-40B4-BE49-F238E27FC236}">
                <a16:creationId xmlns:a16="http://schemas.microsoft.com/office/drawing/2014/main" id="{5777821D-90D3-9756-6AE2-ADA91A7E1DD1}"/>
              </a:ext>
            </a:extLst>
          </p:cNvPr>
          <p:cNvSpPr/>
          <p:nvPr/>
        </p:nvSpPr>
        <p:spPr>
          <a:xfrm>
            <a:off x="12779969" y="4146571"/>
            <a:ext cx="3435392" cy="1761731"/>
          </a:xfrm>
          <a:custGeom>
            <a:avLst/>
            <a:gdLst>
              <a:gd name="connsiteX0" fmla="*/ 0 w 1761731"/>
              <a:gd name="connsiteY0" fmla="*/ 117449 h 1174487"/>
              <a:gd name="connsiteX1" fmla="*/ 117449 w 1761731"/>
              <a:gd name="connsiteY1" fmla="*/ 0 h 1174487"/>
              <a:gd name="connsiteX2" fmla="*/ 1644282 w 1761731"/>
              <a:gd name="connsiteY2" fmla="*/ 0 h 1174487"/>
              <a:gd name="connsiteX3" fmla="*/ 1761731 w 1761731"/>
              <a:gd name="connsiteY3" fmla="*/ 117449 h 1174487"/>
              <a:gd name="connsiteX4" fmla="*/ 1761731 w 1761731"/>
              <a:gd name="connsiteY4" fmla="*/ 1057038 h 1174487"/>
              <a:gd name="connsiteX5" fmla="*/ 1644282 w 1761731"/>
              <a:gd name="connsiteY5" fmla="*/ 1174487 h 1174487"/>
              <a:gd name="connsiteX6" fmla="*/ 117449 w 1761731"/>
              <a:gd name="connsiteY6" fmla="*/ 1174487 h 1174487"/>
              <a:gd name="connsiteX7" fmla="*/ 0 w 1761731"/>
              <a:gd name="connsiteY7" fmla="*/ 1057038 h 1174487"/>
              <a:gd name="connsiteX8" fmla="*/ 0 w 1761731"/>
              <a:gd name="connsiteY8" fmla="*/ 117449 h 1174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61731" h="1174487">
                <a:moveTo>
                  <a:pt x="0" y="117449"/>
                </a:moveTo>
                <a:cubicBezTo>
                  <a:pt x="0" y="52584"/>
                  <a:pt x="52584" y="0"/>
                  <a:pt x="117449" y="0"/>
                </a:cubicBezTo>
                <a:lnTo>
                  <a:pt x="1644282" y="0"/>
                </a:lnTo>
                <a:cubicBezTo>
                  <a:pt x="1709147" y="0"/>
                  <a:pt x="1761731" y="52584"/>
                  <a:pt x="1761731" y="117449"/>
                </a:cubicBezTo>
                <a:lnTo>
                  <a:pt x="1761731" y="1057038"/>
                </a:lnTo>
                <a:cubicBezTo>
                  <a:pt x="1761731" y="1121903"/>
                  <a:pt x="1709147" y="1174487"/>
                  <a:pt x="1644282" y="1174487"/>
                </a:cubicBezTo>
                <a:lnTo>
                  <a:pt x="117449" y="1174487"/>
                </a:lnTo>
                <a:cubicBezTo>
                  <a:pt x="52584" y="1174487"/>
                  <a:pt x="0" y="1121903"/>
                  <a:pt x="0" y="1057038"/>
                </a:cubicBezTo>
                <a:lnTo>
                  <a:pt x="0" y="117449"/>
                </a:lnTo>
                <a:close/>
              </a:path>
            </a:pathLst>
          </a:custGeom>
          <a:solidFill>
            <a:srgbClr val="321D6B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5895" tIns="125895" rIns="125895" bIns="125895" numCol="1" spcCol="1270" anchor="ctr" anchorCtr="0">
            <a:noAutofit/>
          </a:bodyPr>
          <a:lstStyle/>
          <a:p>
            <a:pPr algn="ctr" defTabSz="86677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3000" dirty="0"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</a:rPr>
              <a:t>Каркасная модель детали</a:t>
            </a:r>
          </a:p>
        </p:txBody>
      </p:sp>
      <p:sp>
        <p:nvSpPr>
          <p:cNvPr id="17" name="Полилиния: фигура 16">
            <a:extLst>
              <a:ext uri="{FF2B5EF4-FFF2-40B4-BE49-F238E27FC236}">
                <a16:creationId xmlns:a16="http://schemas.microsoft.com/office/drawing/2014/main" id="{EEE65D9D-0CEC-6AD4-2C77-1BB3BCBE82F7}"/>
              </a:ext>
            </a:extLst>
          </p:cNvPr>
          <p:cNvSpPr/>
          <p:nvPr/>
        </p:nvSpPr>
        <p:spPr>
          <a:xfrm>
            <a:off x="14497658" y="5908303"/>
            <a:ext cx="137160" cy="704693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45720" y="0"/>
                </a:moveTo>
                <a:lnTo>
                  <a:pt x="45720" y="469795"/>
                </a:lnTo>
              </a:path>
            </a:pathLst>
          </a:custGeom>
          <a:noFill/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ru-RU" sz="2700">
              <a:latin typeface="Montserrat" panose="00000500000000000000" pitchFamily="2" charset="-52"/>
            </a:endParaRPr>
          </a:p>
        </p:txBody>
      </p:sp>
      <p:sp>
        <p:nvSpPr>
          <p:cNvPr id="18" name="Полилиния: фигура 17">
            <a:extLst>
              <a:ext uri="{FF2B5EF4-FFF2-40B4-BE49-F238E27FC236}">
                <a16:creationId xmlns:a16="http://schemas.microsoft.com/office/drawing/2014/main" id="{62E0E55D-AC6A-57F3-D077-18F766413136}"/>
              </a:ext>
            </a:extLst>
          </p:cNvPr>
          <p:cNvSpPr/>
          <p:nvPr/>
        </p:nvSpPr>
        <p:spPr>
          <a:xfrm>
            <a:off x="13016593" y="6613657"/>
            <a:ext cx="3305702" cy="1761731"/>
          </a:xfrm>
          <a:custGeom>
            <a:avLst/>
            <a:gdLst>
              <a:gd name="connsiteX0" fmla="*/ 0 w 1761731"/>
              <a:gd name="connsiteY0" fmla="*/ 117449 h 1174487"/>
              <a:gd name="connsiteX1" fmla="*/ 117449 w 1761731"/>
              <a:gd name="connsiteY1" fmla="*/ 0 h 1174487"/>
              <a:gd name="connsiteX2" fmla="*/ 1644282 w 1761731"/>
              <a:gd name="connsiteY2" fmla="*/ 0 h 1174487"/>
              <a:gd name="connsiteX3" fmla="*/ 1761731 w 1761731"/>
              <a:gd name="connsiteY3" fmla="*/ 117449 h 1174487"/>
              <a:gd name="connsiteX4" fmla="*/ 1761731 w 1761731"/>
              <a:gd name="connsiteY4" fmla="*/ 1057038 h 1174487"/>
              <a:gd name="connsiteX5" fmla="*/ 1644282 w 1761731"/>
              <a:gd name="connsiteY5" fmla="*/ 1174487 h 1174487"/>
              <a:gd name="connsiteX6" fmla="*/ 117449 w 1761731"/>
              <a:gd name="connsiteY6" fmla="*/ 1174487 h 1174487"/>
              <a:gd name="connsiteX7" fmla="*/ 0 w 1761731"/>
              <a:gd name="connsiteY7" fmla="*/ 1057038 h 1174487"/>
              <a:gd name="connsiteX8" fmla="*/ 0 w 1761731"/>
              <a:gd name="connsiteY8" fmla="*/ 117449 h 1174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61731" h="1174487">
                <a:moveTo>
                  <a:pt x="0" y="117449"/>
                </a:moveTo>
                <a:cubicBezTo>
                  <a:pt x="0" y="52584"/>
                  <a:pt x="52584" y="0"/>
                  <a:pt x="117449" y="0"/>
                </a:cubicBezTo>
                <a:lnTo>
                  <a:pt x="1644282" y="0"/>
                </a:lnTo>
                <a:cubicBezTo>
                  <a:pt x="1709147" y="0"/>
                  <a:pt x="1761731" y="52584"/>
                  <a:pt x="1761731" y="117449"/>
                </a:cubicBezTo>
                <a:lnTo>
                  <a:pt x="1761731" y="1057038"/>
                </a:lnTo>
                <a:cubicBezTo>
                  <a:pt x="1761731" y="1121903"/>
                  <a:pt x="1709147" y="1174487"/>
                  <a:pt x="1644282" y="1174487"/>
                </a:cubicBezTo>
                <a:lnTo>
                  <a:pt x="117449" y="1174487"/>
                </a:lnTo>
                <a:cubicBezTo>
                  <a:pt x="52584" y="1174487"/>
                  <a:pt x="0" y="1121903"/>
                  <a:pt x="0" y="1057038"/>
                </a:cubicBezTo>
                <a:lnTo>
                  <a:pt x="0" y="117449"/>
                </a:lnTo>
                <a:close/>
              </a:path>
            </a:pathLst>
          </a:custGeom>
          <a:solidFill>
            <a:srgbClr val="321D6B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5895" tIns="125895" rIns="125895" bIns="125895" numCol="1" spcCol="1270" anchor="ctr" anchorCtr="0">
            <a:noAutofit/>
          </a:bodyPr>
          <a:lstStyle/>
          <a:p>
            <a:pPr algn="ctr" defTabSz="86677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3000" dirty="0"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</a:rPr>
              <a:t>Генеративный и биодизайн</a:t>
            </a:r>
          </a:p>
        </p:txBody>
      </p:sp>
    </p:spTree>
    <p:extLst>
      <p:ext uri="{BB962C8B-B14F-4D97-AF65-F5344CB8AC3E}">
        <p14:creationId xmlns:p14="http://schemas.microsoft.com/office/powerpoint/2010/main" val="172330482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072B6-F86D-84C6-B95E-75E9D53EB1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>
            <a:extLst>
              <a:ext uri="{FF2B5EF4-FFF2-40B4-BE49-F238E27FC236}">
                <a16:creationId xmlns:a16="http://schemas.microsoft.com/office/drawing/2014/main" id="{0C9ECB7E-D66C-8560-00B9-CAF5FC5F8740}"/>
              </a:ext>
            </a:extLst>
          </p:cNvPr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2"/>
            <a:stretch>
              <a:fillRect l="-3297" r="-2576" b="-12932"/>
            </a:stretch>
          </a:blipFill>
        </p:spPr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13816" y="1385394"/>
            <a:ext cx="7443480" cy="4193253"/>
          </a:xfrm>
          <a:prstGeom prst="rect">
            <a:avLst/>
          </a:prstGeom>
        </p:spPr>
      </p:pic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5FE94C35-5169-5896-2990-1C63A285C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Montserrat" panose="00000500000000000000" pitchFamily="2" charset="-52"/>
              </a:rPr>
              <a:t>Каркасное проектирование: сварные металлоконструкции</a:t>
            </a:r>
          </a:p>
        </p:txBody>
      </p:sp>
      <p:graphicFrame>
        <p:nvGraphicFramePr>
          <p:cNvPr id="2" name="Схема 1"/>
          <p:cNvGraphicFramePr/>
          <p:nvPr/>
        </p:nvGraphicFramePr>
        <p:xfrm>
          <a:off x="730705" y="1652088"/>
          <a:ext cx="6814457" cy="73624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5" name="AutoShape 2" descr="https://redmine.csdev.ru/attachments/download/112564/clipboard-202408201822-jzvrd.png"/>
          <p:cNvSpPr>
            <a:spLocks noChangeAspect="1" noChangeArrowheads="1"/>
          </p:cNvSpPr>
          <p:nvPr/>
        </p:nvSpPr>
        <p:spPr bwMode="auto">
          <a:xfrm>
            <a:off x="233363" y="-216694"/>
            <a:ext cx="457200" cy="457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ru-RU" sz="2700">
              <a:latin typeface="Montserrat" panose="00000500000000000000" pitchFamily="2" charset="-52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862457" y="5611200"/>
            <a:ext cx="7920726" cy="3601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559309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072B6-F86D-84C6-B95E-75E9D53EB1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2">
            <a:extLst>
              <a:ext uri="{FF2B5EF4-FFF2-40B4-BE49-F238E27FC236}">
                <a16:creationId xmlns:a16="http://schemas.microsoft.com/office/drawing/2014/main" id="{063A934A-19C3-C7E1-1295-0020E9D8EC62}"/>
              </a:ext>
            </a:extLst>
          </p:cNvPr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2"/>
            <a:stretch>
              <a:fillRect l="-3297" r="-2576" b="-12932"/>
            </a:stretch>
          </a:blipFill>
        </p:spPr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5FE94C35-5169-5896-2990-1C63A285C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dirty="0">
                <a:latin typeface="Montserrat" panose="00000500000000000000" pitchFamily="2" charset="-52"/>
              </a:rPr>
              <a:t>Каркасное проектирование: сборные металлоконструкции</a:t>
            </a:r>
          </a:p>
        </p:txBody>
      </p:sp>
      <p:graphicFrame>
        <p:nvGraphicFramePr>
          <p:cNvPr id="5" name="Схема 4"/>
          <p:cNvGraphicFramePr/>
          <p:nvPr/>
        </p:nvGraphicFramePr>
        <p:xfrm>
          <a:off x="681404" y="1651058"/>
          <a:ext cx="6814457" cy="73624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864164" y="1773044"/>
            <a:ext cx="4742433" cy="3559262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359078" y="1826783"/>
            <a:ext cx="5195184" cy="3505523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480432" y="5550827"/>
            <a:ext cx="7126166" cy="3621615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29472203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49316CA4-BB11-4216-271A-85D8FDC26219}"/>
              </a:ext>
            </a:extLst>
          </p:cNvPr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/>
            <a:stretch>
              <a:fillRect l="-3297" r="-2576" b="-12932"/>
            </a:stretch>
          </a:blipFill>
        </p:spPr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6D6B72C-B6FE-93E0-8B9D-281F2B60E91D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245" y="1667348"/>
            <a:ext cx="5486891" cy="6512895"/>
          </a:xfrm>
          <a:prstGeom prst="rect">
            <a:avLst/>
          </a:prstGeom>
        </p:spPr>
      </p:pic>
      <p:sp>
        <p:nvSpPr>
          <p:cNvPr id="7" name="Заголовок 6"/>
          <p:cNvSpPr>
            <a:spLocks noGrp="1"/>
          </p:cNvSpPr>
          <p:nvPr>
            <p:ph type="title" idx="4294967295"/>
          </p:nvPr>
        </p:nvSpPr>
        <p:spPr>
          <a:xfrm>
            <a:off x="0" y="582613"/>
            <a:ext cx="14724063" cy="803275"/>
          </a:xfrm>
        </p:spPr>
        <p:txBody>
          <a:bodyPr/>
          <a:lstStyle/>
          <a:p>
            <a:r>
              <a:rPr lang="ru-RU" dirty="0">
                <a:latin typeface="Montserrat" panose="00000500000000000000" pitchFamily="2" charset="-52"/>
              </a:rPr>
              <a:t>Знакомство с </a:t>
            </a:r>
            <a:r>
              <a:rPr lang="es-ES" dirty="0">
                <a:latin typeface="Montserrat" panose="00000500000000000000" pitchFamily="2" charset="-52"/>
              </a:rPr>
              <a:t>nanoCAD </a:t>
            </a:r>
            <a:r>
              <a:rPr lang="ru-RU" dirty="0">
                <a:latin typeface="Montserrat" panose="00000500000000000000" pitchFamily="2" charset="-52"/>
              </a:rPr>
              <a:t>Механика </a:t>
            </a:r>
            <a:r>
              <a:rPr lang="es-ES" dirty="0">
                <a:latin typeface="Montserrat" panose="00000500000000000000" pitchFamily="2" charset="-52"/>
              </a:rPr>
              <a:t>PRO</a:t>
            </a:r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7049474" y="1259939"/>
            <a:ext cx="11238527" cy="66466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600" dirty="0">
                <a:latin typeface="Montserrat" panose="00000500000000000000" pitchFamily="2" charset="-52"/>
              </a:rPr>
              <a:t>nanoCAD Механика PRO – современная САПР от компании Нанософт</a:t>
            </a:r>
          </a:p>
          <a:p>
            <a:pPr>
              <a:lnSpc>
                <a:spcPct val="150000"/>
              </a:lnSpc>
            </a:pPr>
            <a:endParaRPr lang="ru-RU" altLang="ru-RU" sz="3600" dirty="0">
              <a:latin typeface="Montserrat" panose="00000500000000000000" pitchFamily="2" charset="-52"/>
              <a:ea typeface="Open Sans Light" panose="020B0306030504020204" pitchFamily="34" charset="0"/>
              <a:cs typeface="Open Sans Light" panose="020B0306030504020204" pitchFamily="34" charset="0"/>
              <a:sym typeface="+mn-ea"/>
            </a:endParaRPr>
          </a:p>
          <a:p>
            <a:pPr marL="342866" indent="-34286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altLang="ru-RU" sz="3600" b="1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Передовые возможности моделирования деталей и сборок</a:t>
            </a:r>
          </a:p>
          <a:p>
            <a:pPr marL="342866" indent="-34286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altLang="ru-RU" sz="3600" b="1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Автоматизация процессов</a:t>
            </a:r>
          </a:p>
          <a:p>
            <a:pPr marL="342866" indent="-34286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altLang="ru-RU" sz="3600" b="1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Гибкая настройка и расширяемость</a:t>
            </a:r>
          </a:p>
          <a:p>
            <a:pPr marL="342866" indent="-34286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altLang="ru-RU" sz="3600" b="1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Интеграция с другими системами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704" y="1667348"/>
            <a:ext cx="5493486" cy="6512895"/>
          </a:xfrm>
          <a:prstGeom prst="rect">
            <a:avLst/>
          </a:prstGeom>
        </p:spPr>
      </p:pic>
      <p:sp>
        <p:nvSpPr>
          <p:cNvPr id="4" name="Freeform 3">
            <a:extLst>
              <a:ext uri="{FF2B5EF4-FFF2-40B4-BE49-F238E27FC236}">
                <a16:creationId xmlns:a16="http://schemas.microsoft.com/office/drawing/2014/main" id="{17D693D0-0B74-139B-7B43-70C8D048C1EB}"/>
              </a:ext>
            </a:extLst>
          </p:cNvPr>
          <p:cNvSpPr/>
          <p:nvPr/>
        </p:nvSpPr>
        <p:spPr>
          <a:xfrm>
            <a:off x="730705" y="8724900"/>
            <a:ext cx="3003096" cy="815122"/>
          </a:xfrm>
          <a:custGeom>
            <a:avLst/>
            <a:gdLst/>
            <a:ahLst/>
            <a:cxnLst/>
            <a:rect l="l" t="t" r="r" b="b"/>
            <a:pathLst>
              <a:path w="10931338" h="3354943">
                <a:moveTo>
                  <a:pt x="0" y="0"/>
                </a:moveTo>
                <a:lnTo>
                  <a:pt x="10931338" y="0"/>
                </a:lnTo>
                <a:lnTo>
                  <a:pt x="10931338" y="3354944"/>
                </a:lnTo>
                <a:lnTo>
                  <a:pt x="0" y="3354944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A5ACD5E-9962-7651-EEBB-FAC7A569D7E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4919" y="8002648"/>
            <a:ext cx="4141610" cy="2329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40760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072B6-F86D-84C6-B95E-75E9D53EB1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5FE94C35-5169-5896-2990-1C63A285C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Montserrat" panose="00000500000000000000" pitchFamily="2" charset="-52"/>
              </a:rPr>
              <a:t>Каркасное проектирование: мастера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54822" y="1415027"/>
            <a:ext cx="5582054" cy="4651710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52173" y="5007346"/>
            <a:ext cx="5582054" cy="4247699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2056" name="Picture 8" descr="Picture background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508" y="3512335"/>
            <a:ext cx="11632665" cy="5932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Объект 2"/>
          <p:cNvSpPr txBox="1">
            <a:spLocks/>
          </p:cNvSpPr>
          <p:nvPr/>
        </p:nvSpPr>
        <p:spPr>
          <a:xfrm>
            <a:off x="730705" y="1720946"/>
            <a:ext cx="10546787" cy="2563931"/>
          </a:xfrm>
          <a:prstGeom prst="rect">
            <a:avLst/>
          </a:prstGeom>
        </p:spPr>
        <p:txBody>
          <a:bodyPr>
            <a:no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28616" indent="-428616"/>
            <a:r>
              <a:rPr lang="ru-RU" sz="3600" dirty="0"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</a:rPr>
              <a:t>Лестницы</a:t>
            </a:r>
          </a:p>
          <a:p>
            <a:pPr marL="428616" indent="-428616"/>
            <a:endParaRPr lang="ru-RU" sz="3600" dirty="0">
              <a:latin typeface="Montserrat" panose="00000500000000000000" pitchFamily="2" charset="-52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28616" indent="-428616"/>
            <a:r>
              <a:rPr lang="ru-RU" sz="3600" dirty="0"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</a:rPr>
              <a:t>Площадки обслуживания</a:t>
            </a:r>
          </a:p>
          <a:p>
            <a:pPr marL="428616" indent="-428616"/>
            <a:endParaRPr lang="ru-RU" sz="3600" dirty="0">
              <a:latin typeface="Montserrat" panose="00000500000000000000" pitchFamily="2" charset="-52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28616" indent="-428616"/>
            <a:r>
              <a:rPr lang="ru-RU" sz="3600" dirty="0"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</a:rPr>
              <a:t>Ограждения</a:t>
            </a:r>
            <a:endParaRPr lang="en-US" sz="3600" dirty="0">
              <a:latin typeface="Montserrat" panose="00000500000000000000" pitchFamily="2" charset="-52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7250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072B6-F86D-84C6-B95E-75E9D53EB1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7876A988-97EC-085E-84FC-C36FDF4C339C}"/>
              </a:ext>
            </a:extLst>
          </p:cNvPr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2"/>
            <a:stretch>
              <a:fillRect l="-3297" r="-2576" b="-12932"/>
            </a:stretch>
          </a:blipFill>
        </p:spPr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5FE94C35-5169-5896-2990-1C63A285C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Montserrat" panose="00000500000000000000" pitchFamily="2" charset="-52"/>
              </a:rPr>
              <a:t>Примитивные поверхности </a:t>
            </a:r>
            <a:r>
              <a:rPr lang="en-US" dirty="0">
                <a:latin typeface="Montserrat" panose="00000500000000000000" pitchFamily="2" charset="-52"/>
              </a:rPr>
              <a:t>C3D</a:t>
            </a:r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13" name="Объект 2"/>
          <p:cNvSpPr txBox="1">
            <a:spLocks/>
          </p:cNvSpPr>
          <p:nvPr/>
        </p:nvSpPr>
        <p:spPr>
          <a:xfrm>
            <a:off x="730705" y="1918979"/>
            <a:ext cx="10546787" cy="2985962"/>
          </a:xfrm>
          <a:prstGeom prst="rect">
            <a:avLst/>
          </a:prstGeom>
        </p:spPr>
        <p:txBody>
          <a:bodyPr>
            <a:no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28616" indent="-428616"/>
            <a:r>
              <a:rPr lang="ru-RU" sz="3000" dirty="0"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</a:rPr>
              <a:t>Выдавливания</a:t>
            </a:r>
          </a:p>
          <a:p>
            <a:pPr marL="428616" indent="-428616"/>
            <a:r>
              <a:rPr lang="ru-RU" sz="3000" dirty="0"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</a:rPr>
              <a:t>Вращения</a:t>
            </a:r>
          </a:p>
          <a:p>
            <a:pPr marL="428616" indent="-428616"/>
            <a:r>
              <a:rPr lang="ru-RU" sz="3000" dirty="0"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</a:rPr>
              <a:t>Вытягивание по сечениям</a:t>
            </a:r>
          </a:p>
          <a:p>
            <a:pPr marL="428616" indent="-428616"/>
            <a:r>
              <a:rPr lang="ru-RU" sz="3000" dirty="0"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</a:rPr>
              <a:t>Вытягивание по траектории</a:t>
            </a:r>
            <a:endParaRPr lang="en-US" sz="3000" dirty="0">
              <a:latin typeface="Montserrat" panose="00000500000000000000" pitchFamily="2" charset="-52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65003" y="1294404"/>
            <a:ext cx="6534695" cy="284451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62331" y="890651"/>
            <a:ext cx="4100327" cy="365202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0704" y="4670971"/>
            <a:ext cx="4984296" cy="429529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85789" y="4874227"/>
            <a:ext cx="5609019" cy="409203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162659" y="4897189"/>
            <a:ext cx="5928572" cy="3842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853035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072B6-F86D-84C6-B95E-75E9D53EB1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6F843667-5006-3D26-65C5-8C52FB26251E}"/>
              </a:ext>
            </a:extLst>
          </p:cNvPr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/>
            <a:stretch>
              <a:fillRect l="-3297" r="-2576" b="-12932"/>
            </a:stretch>
          </a:blipFill>
        </p:spPr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5FE94C35-5169-5896-2990-1C63A285C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Montserrat" panose="00000500000000000000" pitchFamily="2" charset="-52"/>
              </a:rPr>
              <a:t>NURBS-</a:t>
            </a:r>
            <a:r>
              <a:rPr lang="ru-RU" dirty="0">
                <a:latin typeface="Montserrat" panose="00000500000000000000" pitchFamily="2" charset="-52"/>
              </a:rPr>
              <a:t>поверхности</a:t>
            </a:r>
            <a:r>
              <a:rPr lang="en-US" dirty="0">
                <a:latin typeface="Montserrat" panose="00000500000000000000" pitchFamily="2" charset="-52"/>
              </a:rPr>
              <a:t> </a:t>
            </a:r>
            <a:r>
              <a:rPr lang="ru-RU" dirty="0">
                <a:latin typeface="Montserrat" panose="00000500000000000000" pitchFamily="2" charset="-52"/>
              </a:rPr>
              <a:t>(собственная математика)</a:t>
            </a:r>
          </a:p>
        </p:txBody>
      </p:sp>
      <p:pic>
        <p:nvPicPr>
          <p:cNvPr id="14" name="Google Shape;429;p55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/>
          </a:blip>
          <a:stretch/>
        </p:blipFill>
        <p:spPr bwMode="auto">
          <a:xfrm>
            <a:off x="8424332" y="4936311"/>
            <a:ext cx="5252226" cy="3092268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357;p46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/>
          </a:blip>
          <a:stretch/>
        </p:blipFill>
        <p:spPr bwMode="auto">
          <a:xfrm>
            <a:off x="12105344" y="1385395"/>
            <a:ext cx="6182657" cy="29336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Google Shape;341;p44"/>
          <p:cNvPicPr/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/>
          </a:blip>
          <a:stretch/>
        </p:blipFill>
        <p:spPr bwMode="auto">
          <a:xfrm>
            <a:off x="12828260" y="5350690"/>
            <a:ext cx="5252226" cy="362648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Объект 2"/>
          <p:cNvSpPr txBox="1">
            <a:spLocks/>
          </p:cNvSpPr>
          <p:nvPr/>
        </p:nvSpPr>
        <p:spPr>
          <a:xfrm>
            <a:off x="652340" y="1880471"/>
            <a:ext cx="11453004" cy="4369140"/>
          </a:xfrm>
          <a:prstGeom prst="rect">
            <a:avLst/>
          </a:prstGeom>
        </p:spPr>
        <p:txBody>
          <a:bodyPr>
            <a:no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28616" indent="-428616"/>
            <a:r>
              <a:rPr lang="ru-RU" sz="3000" dirty="0"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</a:rPr>
              <a:t>Кривые в пространстве </a:t>
            </a:r>
          </a:p>
          <a:p>
            <a:pPr marL="428616" indent="-428616"/>
            <a:endParaRPr lang="en-US" sz="3000" dirty="0">
              <a:latin typeface="Montserrat" panose="00000500000000000000" pitchFamily="2" charset="-52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28616" indent="-428616"/>
            <a:r>
              <a:rPr lang="ru-RU" sz="3000" dirty="0"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</a:rPr>
              <a:t>Различные типы поверхностей</a:t>
            </a:r>
          </a:p>
          <a:p>
            <a:pPr marL="428616" indent="-428616"/>
            <a:endParaRPr lang="ru-RU" sz="3000" dirty="0">
              <a:latin typeface="Montserrat" panose="00000500000000000000" pitchFamily="2" charset="-52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28616" indent="-428616"/>
            <a:r>
              <a:rPr lang="ru-RU" sz="3000" dirty="0"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</a:rPr>
              <a:t>Инструменты анализа</a:t>
            </a:r>
            <a:endParaRPr lang="en-US" sz="3000" dirty="0">
              <a:latin typeface="Montserrat" panose="00000500000000000000" pitchFamily="2" charset="-52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812544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072B6-F86D-84C6-B95E-75E9D53EB1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2">
            <a:extLst>
              <a:ext uri="{FF2B5EF4-FFF2-40B4-BE49-F238E27FC236}">
                <a16:creationId xmlns:a16="http://schemas.microsoft.com/office/drawing/2014/main" id="{BC0C72CA-0D68-BDC2-DAFF-C85D48BAD3B5}"/>
              </a:ext>
            </a:extLst>
          </p:cNvPr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/>
            <a:stretch>
              <a:fillRect l="-3297" r="-2576" b="-12932"/>
            </a:stretch>
          </a:blipFill>
        </p:spPr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5FE94C35-5169-5896-2990-1C63A285C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Montserrat" panose="00000500000000000000" pitchFamily="2" charset="-52"/>
              </a:rPr>
              <a:t>Преобразование в тела</a:t>
            </a:r>
          </a:p>
        </p:txBody>
      </p:sp>
      <p:sp>
        <p:nvSpPr>
          <p:cNvPr id="13" name="Объект 2"/>
          <p:cNvSpPr txBox="1">
            <a:spLocks/>
          </p:cNvSpPr>
          <p:nvPr/>
        </p:nvSpPr>
        <p:spPr>
          <a:xfrm>
            <a:off x="699208" y="1879721"/>
            <a:ext cx="8779058" cy="3317531"/>
          </a:xfrm>
          <a:prstGeom prst="rect">
            <a:avLst/>
          </a:prstGeom>
        </p:spPr>
        <p:txBody>
          <a:bodyPr>
            <a:no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28616" indent="-428616"/>
            <a:r>
              <a:rPr lang="ru-RU" sz="3000" dirty="0"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</a:rPr>
              <a:t>Сшить поверхности</a:t>
            </a:r>
          </a:p>
          <a:p>
            <a:pPr marL="428616" indent="-428616"/>
            <a:r>
              <a:rPr lang="ru-RU" sz="3000" dirty="0"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</a:rPr>
              <a:t>«Заплатка»</a:t>
            </a:r>
          </a:p>
          <a:p>
            <a:pPr marL="428616" indent="-428616"/>
            <a:r>
              <a:rPr lang="ru-RU" sz="3000" dirty="0"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</a:rPr>
              <a:t>Придать толщину</a:t>
            </a:r>
          </a:p>
          <a:p>
            <a:pPr marL="428616" indent="-428616"/>
            <a:r>
              <a:rPr lang="ru-RU" sz="3000" dirty="0">
                <a:latin typeface="Montserrat" panose="00000500000000000000" pitchFamily="2" charset="-52"/>
                <a:ea typeface="Calibri" panose="020F0502020204030204" pitchFamily="34" charset="0"/>
                <a:cs typeface="Calibri" panose="020F0502020204030204" pitchFamily="34" charset="0"/>
              </a:rPr>
              <a:t>Обрезать тело поверхностью</a:t>
            </a:r>
            <a:endParaRPr lang="en-US" sz="3000" dirty="0">
              <a:latin typeface="Montserrat" panose="00000500000000000000" pitchFamily="2" charset="-52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098" name="Picture 2" descr="https://help.solidworks.com/2023/russian/SolidWorks/sldworks/ezk1450447839281.imag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0465" y="571286"/>
            <a:ext cx="3457575" cy="2471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help.solidworks.com/2023/russian/SolidWorks/sldworks/cqo1450447840489.imag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76482" y="571286"/>
            <a:ext cx="3429000" cy="2486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трелка вправо 1"/>
          <p:cNvSpPr/>
          <p:nvPr/>
        </p:nvSpPr>
        <p:spPr>
          <a:xfrm>
            <a:off x="13009678" y="1773185"/>
            <a:ext cx="957263" cy="58895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700">
              <a:latin typeface="Montserrat" panose="00000500000000000000" pitchFamily="2" charset="-52"/>
            </a:endParaRPr>
          </a:p>
        </p:txBody>
      </p:sp>
      <p:pic>
        <p:nvPicPr>
          <p:cNvPr id="4102" name="Picture 6" descr="https://help.solidworks.com/2023/russian/SolidWorks/sldworks/eyw1450451522777.image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8951" y="3417822"/>
            <a:ext cx="3128963" cy="2114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s://help.solidworks.com/2023/russian/SolidWorks/sldworks/fys1450451523879.image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15683" y="3417822"/>
            <a:ext cx="3086100" cy="2114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Стрелка вправо 14"/>
          <p:cNvSpPr/>
          <p:nvPr/>
        </p:nvSpPr>
        <p:spPr>
          <a:xfrm>
            <a:off x="13009676" y="3852170"/>
            <a:ext cx="957263" cy="58895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700">
              <a:latin typeface="Montserrat" panose="00000500000000000000" pitchFamily="2" charset="-52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681251" y="5907172"/>
            <a:ext cx="3086663" cy="2879735"/>
          </a:xfrm>
          <a:prstGeom prst="rect">
            <a:avLst/>
          </a:prstGeom>
        </p:spPr>
      </p:pic>
      <p:sp>
        <p:nvSpPr>
          <p:cNvPr id="18" name="Стрелка вправо 17"/>
          <p:cNvSpPr/>
          <p:nvPr/>
        </p:nvSpPr>
        <p:spPr>
          <a:xfrm>
            <a:off x="13031107" y="6658522"/>
            <a:ext cx="957263" cy="58895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700">
              <a:latin typeface="Montserrat" panose="00000500000000000000" pitchFamily="2" charset="-52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4452352" y="5758626"/>
            <a:ext cx="3349431" cy="304564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1429" y="6658522"/>
            <a:ext cx="3191358" cy="2802773"/>
          </a:xfrm>
          <a:prstGeom prst="rect">
            <a:avLst/>
          </a:prstGeom>
        </p:spPr>
      </p:pic>
      <p:sp>
        <p:nvSpPr>
          <p:cNvPr id="20" name="Стрелка вправо 19"/>
          <p:cNvSpPr/>
          <p:nvPr/>
        </p:nvSpPr>
        <p:spPr>
          <a:xfrm>
            <a:off x="3825721" y="7765427"/>
            <a:ext cx="957263" cy="58895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700">
              <a:latin typeface="Montserrat" panose="00000500000000000000" pitchFamily="2" charset="-52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99207" y="4846671"/>
            <a:ext cx="3191358" cy="1930467"/>
          </a:xfrm>
          <a:prstGeom prst="rect">
            <a:avLst/>
          </a:prstGeom>
        </p:spPr>
      </p:pic>
      <p:sp>
        <p:nvSpPr>
          <p:cNvPr id="22" name="Стрелка вправо 21"/>
          <p:cNvSpPr/>
          <p:nvPr/>
        </p:nvSpPr>
        <p:spPr>
          <a:xfrm>
            <a:off x="4178612" y="5907172"/>
            <a:ext cx="957263" cy="58895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700">
              <a:latin typeface="Montserrat" panose="00000500000000000000" pitchFamily="2" charset="-52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475333" y="4415859"/>
            <a:ext cx="3789246" cy="24563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27295" y="6581813"/>
            <a:ext cx="4465334" cy="2674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71502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2">
            <a:extLst>
              <a:ext uri="{FF2B5EF4-FFF2-40B4-BE49-F238E27FC236}">
                <a16:creationId xmlns:a16="http://schemas.microsoft.com/office/drawing/2014/main" id="{97F39BF9-5898-3FBE-6051-FB00158FB93A}"/>
              </a:ext>
            </a:extLst>
          </p:cNvPr>
          <p:cNvSpPr/>
          <p:nvPr/>
        </p:nvSpPr>
        <p:spPr>
          <a:xfrm flipH="1">
            <a:off x="8467" y="21167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2"/>
            <a:stretch>
              <a:fillRect l="-3297" r="-2576" b="-12932"/>
            </a:stretch>
          </a:blipFill>
        </p:spPr>
      </p:sp>
      <p:sp>
        <p:nvSpPr>
          <p:cNvPr id="3" name="Freeform 2">
            <a:extLst>
              <a:ext uri="{FF2B5EF4-FFF2-40B4-BE49-F238E27FC236}">
                <a16:creationId xmlns:a16="http://schemas.microsoft.com/office/drawing/2014/main" id="{2083CA0D-0204-D665-57FD-2DF31ECB709E}"/>
              </a:ext>
            </a:extLst>
          </p:cNvPr>
          <p:cNvSpPr/>
          <p:nvPr/>
        </p:nvSpPr>
        <p:spPr bwMode="auto"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2"/>
            <a:stretch>
              <a:fillRect l="-3297" r="-2576" b="-12932"/>
            </a:stretch>
          </a:blipFill>
        </p:spPr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DB31046D-C3F5-2498-84C8-4952EECA1A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28001"/>
            <a:ext cx="12192000" cy="1056000"/>
          </a:xfrm>
        </p:spPr>
        <p:txBody>
          <a:bodyPr>
            <a:normAutofit/>
          </a:bodyPr>
          <a:lstStyle/>
          <a:p>
            <a:pPr algn="l"/>
            <a:r>
              <a:rPr lang="ru-RU" sz="6000" b="1" dirty="0">
                <a:solidFill>
                  <a:schemeClr val="tx1"/>
                </a:solidFill>
              </a:rPr>
              <a:t>Лицензирование</a:t>
            </a:r>
          </a:p>
        </p:txBody>
      </p:sp>
      <p:sp>
        <p:nvSpPr>
          <p:cNvPr id="5" name="Текст 2">
            <a:extLst>
              <a:ext uri="{FF2B5EF4-FFF2-40B4-BE49-F238E27FC236}">
                <a16:creationId xmlns:a16="http://schemas.microsoft.com/office/drawing/2014/main" id="{96F44C2B-2A11-B271-1EFF-3C7BFA1E7E9E}"/>
              </a:ext>
            </a:extLst>
          </p:cNvPr>
          <p:cNvSpPr txBox="1">
            <a:spLocks/>
          </p:cNvSpPr>
          <p:nvPr/>
        </p:nvSpPr>
        <p:spPr>
          <a:xfrm>
            <a:off x="457200" y="3390900"/>
            <a:ext cx="9601200" cy="560254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3600" dirty="0"/>
              <a:t>Виды лицензий:</a:t>
            </a:r>
          </a:p>
          <a:p>
            <a:pPr marL="685783" indent="-380990"/>
            <a:r>
              <a:rPr lang="ru-RU" sz="3600" dirty="0"/>
              <a:t>Постоянная лицензия (</a:t>
            </a:r>
            <a:r>
              <a:rPr lang="en-US" sz="3600" dirty="0"/>
              <a:t>BOX)</a:t>
            </a:r>
          </a:p>
          <a:p>
            <a:pPr marL="685783" indent="-380990"/>
            <a:r>
              <a:rPr lang="ru-RU" sz="3600" dirty="0"/>
              <a:t>Временная лицензия</a:t>
            </a:r>
          </a:p>
          <a:p>
            <a:pPr marL="304792" indent="0">
              <a:buNone/>
            </a:pPr>
            <a:endParaRPr lang="en-US" sz="3600" dirty="0"/>
          </a:p>
          <a:p>
            <a:pPr marL="304792" indent="0">
              <a:buNone/>
            </a:pPr>
            <a:r>
              <a:rPr lang="ru-RU" sz="3600" dirty="0"/>
              <a:t>Типы лицензий:</a:t>
            </a:r>
          </a:p>
          <a:p>
            <a:pPr marL="685783" indent="-380990"/>
            <a:r>
              <a:rPr lang="ru-RU" sz="3600" dirty="0"/>
              <a:t>Локальная</a:t>
            </a:r>
          </a:p>
          <a:p>
            <a:pPr marL="304792" indent="0"/>
            <a:endParaRPr lang="ru-RU" sz="3600" dirty="0"/>
          </a:p>
        </p:txBody>
      </p:sp>
      <p:pic>
        <p:nvPicPr>
          <p:cNvPr id="7" name="Picture 2" descr="https://www.nanodev.ru/local/templates/nanodev_2021/assets/data/page_about/Group_104.png">
            <a:extLst>
              <a:ext uri="{FF2B5EF4-FFF2-40B4-BE49-F238E27FC236}">
                <a16:creationId xmlns:a16="http://schemas.microsoft.com/office/drawing/2014/main" id="{90B58938-4AAC-115E-F841-22609D86D6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0267" y="4000500"/>
            <a:ext cx="685800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s://www.nanodev.ru/local/templates/nanodev_2021/assets/data/page_about/Group_104.png">
            <a:extLst>
              <a:ext uri="{FF2B5EF4-FFF2-40B4-BE49-F238E27FC236}">
                <a16:creationId xmlns:a16="http://schemas.microsoft.com/office/drawing/2014/main" id="{7063C04B-9D5B-9690-76C8-D0D034469B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0267" y="4800600"/>
            <a:ext cx="685800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 descr="Изображение выглядит как круг, дизайн&#10;&#10;Автоматически созданное описание">
            <a:extLst>
              <a:ext uri="{FF2B5EF4-FFF2-40B4-BE49-F238E27FC236}">
                <a16:creationId xmlns:a16="http://schemas.microsoft.com/office/drawing/2014/main" id="{12A41D16-BC52-7C3B-EA60-4BDA9AF30FDE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7200" y="2471198"/>
            <a:ext cx="3450729" cy="3058603"/>
          </a:xfrm>
          <a:prstGeom prst="rect">
            <a:avLst/>
          </a:prstGeom>
        </p:spPr>
      </p:pic>
      <p:pic>
        <p:nvPicPr>
          <p:cNvPr id="12" name="Picture 2" descr="https://www.nanodev.ru/local/templates/nanodev_2021/assets/data/page_about/Group_104.png">
            <a:extLst>
              <a:ext uri="{FF2B5EF4-FFF2-40B4-BE49-F238E27FC236}">
                <a16:creationId xmlns:a16="http://schemas.microsoft.com/office/drawing/2014/main" id="{62834EB8-182C-3D7C-ACBB-0547617C44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6743700"/>
            <a:ext cx="685800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3520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E3304A74-956C-44F9-76B7-D389497FC485}"/>
              </a:ext>
            </a:extLst>
          </p:cNvPr>
          <p:cNvSpPr/>
          <p:nvPr/>
        </p:nvSpPr>
        <p:spPr bwMode="auto"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2"/>
            <a:stretch>
              <a:fillRect l="-3297" r="-2576" b="-12932"/>
            </a:stretch>
          </a:blipFill>
        </p:spPr>
      </p:sp>
      <p:sp>
        <p:nvSpPr>
          <p:cNvPr id="15" name="Заголовок 2">
            <a:extLst>
              <a:ext uri="{FF2B5EF4-FFF2-40B4-BE49-F238E27FC236}">
                <a16:creationId xmlns:a16="http://schemas.microsoft.com/office/drawing/2014/main" id="{C6852FAE-1550-F987-BC8B-25D2D63DF4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3552825"/>
            <a:ext cx="13030200" cy="1971675"/>
          </a:xfrm>
        </p:spPr>
        <p:txBody>
          <a:bodyPr>
            <a:normAutofit fontScale="90000"/>
          </a:bodyPr>
          <a:lstStyle/>
          <a:p>
            <a:r>
              <a:rPr lang="ru-RU" sz="9600" b="0" dirty="0"/>
              <a:t>Спасибо за внимание!</a:t>
            </a:r>
          </a:p>
        </p:txBody>
      </p:sp>
      <p:sp>
        <p:nvSpPr>
          <p:cNvPr id="16" name="Текст 3">
            <a:extLst>
              <a:ext uri="{FF2B5EF4-FFF2-40B4-BE49-F238E27FC236}">
                <a16:creationId xmlns:a16="http://schemas.microsoft.com/office/drawing/2014/main" id="{28CF5460-04F5-87B6-939B-A9305D6D17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02732" y="5520267"/>
            <a:ext cx="14829802" cy="1680633"/>
          </a:xfrm>
        </p:spPr>
        <p:txBody>
          <a:bodyPr>
            <a:normAutofit/>
          </a:bodyPr>
          <a:lstStyle/>
          <a:p>
            <a:r>
              <a:rPr lang="ru-RU" sz="2800" dirty="0"/>
              <a:t>Докладчик: Емельянов Александр, </a:t>
            </a:r>
            <a:r>
              <a:rPr lang="en-US" sz="2800" dirty="0"/>
              <a:t>a.emelyanov@mtgroup24.ru</a:t>
            </a:r>
            <a:br>
              <a:rPr lang="ru-RU" sz="2800" dirty="0"/>
            </a:br>
            <a:r>
              <a:rPr lang="ru-RU" sz="2800" dirty="0"/>
              <a:t>Премьер-партнер ООО «Нанософт разработка», ООО «Медиатехнологии»</a:t>
            </a: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8775486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7F0AAFE-E3B7-857A-8520-E6009BA023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085"/>
            <a:ext cx="18288000" cy="1028283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0EDF021-D971-3DDB-BD89-7C0677E637AD}"/>
              </a:ext>
            </a:extLst>
          </p:cNvPr>
          <p:cNvSpPr txBox="1"/>
          <p:nvPr/>
        </p:nvSpPr>
        <p:spPr>
          <a:xfrm>
            <a:off x="1371601" y="1557021"/>
            <a:ext cx="15960437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9000" b="1" dirty="0">
                <a:latin typeface="Montserrat" panose="00000500000000000000" pitchFamily="2" charset="-52"/>
              </a:rPr>
              <a:t>nanoCAD </a:t>
            </a:r>
            <a:r>
              <a:rPr lang="ru-RU" sz="9000" b="1" dirty="0">
                <a:latin typeface="Montserrat" panose="00000500000000000000" pitchFamily="2" charset="-52"/>
              </a:rPr>
              <a:t>Механика </a:t>
            </a:r>
            <a:r>
              <a:rPr lang="en-US" sz="9000" b="1" dirty="0">
                <a:latin typeface="Montserrat" panose="00000500000000000000" pitchFamily="2" charset="-52"/>
              </a:rPr>
              <a:t>PRO</a:t>
            </a:r>
            <a:endParaRPr lang="ru-RU" sz="9000" b="1" dirty="0">
              <a:latin typeface="Montserrat" panose="00000500000000000000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1958471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A44C5DF6-7BFC-D342-961E-F81284DCD60F}"/>
              </a:ext>
            </a:extLst>
          </p:cNvPr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/>
            <a:stretch>
              <a:fillRect l="-3297" r="-2576" b="-12932"/>
            </a:stretch>
          </a:blipFill>
        </p:spPr>
      </p:sp>
      <p:sp>
        <p:nvSpPr>
          <p:cNvPr id="7" name="Заголовок 6"/>
          <p:cNvSpPr>
            <a:spLocks noGrp="1"/>
          </p:cNvSpPr>
          <p:nvPr>
            <p:ph type="title" idx="4294967295"/>
          </p:nvPr>
        </p:nvSpPr>
        <p:spPr>
          <a:xfrm>
            <a:off x="0" y="582613"/>
            <a:ext cx="16102013" cy="803275"/>
          </a:xfrm>
        </p:spPr>
        <p:txBody>
          <a:bodyPr>
            <a:noAutofit/>
          </a:bodyPr>
          <a:lstStyle/>
          <a:p>
            <a:r>
              <a:rPr lang="ru-RU" dirty="0">
                <a:latin typeface="Montserrat" panose="00000500000000000000" pitchFamily="2" charset="-52"/>
              </a:rPr>
              <a:t>Форматы файлов - </a:t>
            </a:r>
            <a:r>
              <a:rPr lang="ru-RU" altLang="ru-RU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.</a:t>
            </a:r>
            <a:r>
              <a:rPr lang="ru-RU" altLang="ru-RU" b="1" dirty="0" err="1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dwp</a:t>
            </a:r>
            <a:r>
              <a:rPr lang="ru-RU" altLang="ru-RU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 и .</a:t>
            </a:r>
            <a:r>
              <a:rPr lang="ru-RU" altLang="ru-RU" b="1" dirty="0" err="1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dwa</a:t>
            </a:r>
            <a:r>
              <a:rPr lang="ru-RU" altLang="ru-RU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. Типы документов. </a:t>
            </a:r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730705" y="2219807"/>
            <a:ext cx="9294125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Arial" panose="020B0604020202020204" pitchFamily="34" charset="0"/>
              <a:buChar char="•"/>
            </a:pPr>
            <a:r>
              <a:rPr lang="ru-RU" sz="3600" dirty="0">
                <a:latin typeface="Montserrat" panose="00000500000000000000" pitchFamily="2" charset="-52"/>
              </a:rPr>
              <a:t>Разделение функций и упрощение управления</a:t>
            </a:r>
          </a:p>
          <a:p>
            <a:pPr marL="514350" indent="-514350">
              <a:buFont typeface="Arial" panose="020B0604020202020204" pitchFamily="34" charset="0"/>
              <a:buChar char="•"/>
            </a:pPr>
            <a:endParaRPr lang="ru-RU" sz="3600" dirty="0">
              <a:latin typeface="Montserrat" panose="00000500000000000000" pitchFamily="2" charset="-52"/>
            </a:endParaRPr>
          </a:p>
          <a:p>
            <a:pPr marL="514350" indent="-514350">
              <a:buFont typeface="Arial" panose="020B0604020202020204" pitchFamily="34" charset="0"/>
              <a:buChar char="•"/>
            </a:pPr>
            <a:r>
              <a:rPr lang="ru-RU" sz="3600" dirty="0">
                <a:latin typeface="Montserrat" panose="00000500000000000000" pitchFamily="2" charset="-52"/>
              </a:rPr>
              <a:t>Оптимизация рабочего процесса</a:t>
            </a:r>
          </a:p>
          <a:p>
            <a:pPr marL="514350" indent="-514350">
              <a:buFont typeface="Arial" panose="020B0604020202020204" pitchFamily="34" charset="0"/>
              <a:buChar char="•"/>
            </a:pPr>
            <a:endParaRPr lang="ru-RU" sz="3600" dirty="0">
              <a:latin typeface="Montserrat" panose="00000500000000000000" pitchFamily="2" charset="-52"/>
            </a:endParaRPr>
          </a:p>
          <a:p>
            <a:pPr marL="514350" indent="-514350">
              <a:buFont typeface="Arial" panose="020B0604020202020204" pitchFamily="34" charset="0"/>
              <a:buChar char="•"/>
            </a:pPr>
            <a:r>
              <a:rPr lang="ru-RU" sz="3600" dirty="0">
                <a:latin typeface="Montserrat" panose="00000500000000000000" pitchFamily="2" charset="-52"/>
              </a:rPr>
              <a:t>Обеспечение гибкости и модульности</a:t>
            </a:r>
          </a:p>
          <a:p>
            <a:pPr marL="514350" indent="-514350">
              <a:buFont typeface="Arial" panose="020B0604020202020204" pitchFamily="34" charset="0"/>
              <a:buChar char="•"/>
            </a:pPr>
            <a:endParaRPr lang="ru-RU" sz="3600" dirty="0">
              <a:latin typeface="Montserrat" panose="00000500000000000000" pitchFamily="2" charset="-52"/>
            </a:endParaRPr>
          </a:p>
          <a:p>
            <a:pPr marL="514350" indent="-514350">
              <a:buFont typeface="Arial" panose="020B0604020202020204" pitchFamily="34" charset="0"/>
              <a:buChar char="•"/>
            </a:pPr>
            <a:r>
              <a:rPr lang="ru-RU" sz="3600" dirty="0">
                <a:latin typeface="Montserrat" panose="00000500000000000000" pitchFamily="2" charset="-52"/>
              </a:rPr>
              <a:t>Новые форматы для преодоления ограничений</a:t>
            </a:r>
          </a:p>
        </p:txBody>
      </p:sp>
      <p:pic>
        <p:nvPicPr>
          <p:cNvPr id="5" name="Рисунок 4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399595" y="1430951"/>
            <a:ext cx="7649021" cy="4335356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Изображение выглядит как текст, снимок экрана, диаграмма, Прямоугольник&#10;&#10;Автоматически созданное описание">
            <a:extLst>
              <a:ext uri="{FF2B5EF4-FFF2-40B4-BE49-F238E27FC236}">
                <a16:creationId xmlns:a16="http://schemas.microsoft.com/office/drawing/2014/main" id="{46F085B4-B0FE-37CD-299D-4D8A00EBC5B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1525" y="5346007"/>
            <a:ext cx="6450395" cy="3510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44096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787371EE-1C0B-73B6-DCA4-E9844440C930}"/>
              </a:ext>
            </a:extLst>
          </p:cNvPr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/>
            <a:stretch>
              <a:fillRect l="-3297" r="-2576" b="-12932"/>
            </a:stretch>
          </a:blipFill>
        </p:spPr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8000" y="1642046"/>
            <a:ext cx="11016501" cy="6196782"/>
          </a:xfrm>
          <a:prstGeom prst="rect">
            <a:avLst/>
          </a:prstGeom>
        </p:spPr>
      </p:pic>
      <p:sp>
        <p:nvSpPr>
          <p:cNvPr id="7" name="Заголовок 6"/>
          <p:cNvSpPr>
            <a:spLocks noGrp="1"/>
          </p:cNvSpPr>
          <p:nvPr>
            <p:ph type="title" idx="4294967295"/>
          </p:nvPr>
        </p:nvSpPr>
        <p:spPr>
          <a:xfrm>
            <a:off x="0" y="582613"/>
            <a:ext cx="14724063" cy="803275"/>
          </a:xfrm>
        </p:spPr>
        <p:txBody>
          <a:bodyPr/>
          <a:lstStyle/>
          <a:p>
            <a:r>
              <a:rPr lang="ru-RU" dirty="0">
                <a:latin typeface="Montserrat" panose="00000500000000000000" pitchFamily="2" charset="-52"/>
              </a:rPr>
              <a:t>Проработанный интерфейс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13501" y="1385395"/>
            <a:ext cx="9882407" cy="7477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866" indent="-34286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3600" dirty="0">
                <a:latin typeface="Montserrat" panose="00000500000000000000" pitchFamily="2" charset="-52"/>
              </a:rPr>
              <a:t>Ленточный интерфейс</a:t>
            </a:r>
            <a:endParaRPr lang="ru-RU" altLang="ru-RU" sz="3600" dirty="0">
              <a:latin typeface="Montserrat" panose="00000500000000000000" pitchFamily="2" charset="-52"/>
              <a:ea typeface="Open Sans Light" panose="020B0306030504020204" pitchFamily="34" charset="0"/>
              <a:cs typeface="Open Sans Light" panose="020B0306030504020204" pitchFamily="34" charset="0"/>
              <a:sym typeface="+mn-ea"/>
            </a:endParaRPr>
          </a:p>
          <a:p>
            <a:pPr marL="342866" indent="-34286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altLang="ru-RU" sz="3600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Автоматическая смена </a:t>
            </a:r>
          </a:p>
          <a:p>
            <a:pPr>
              <a:lnSpc>
                <a:spcPct val="150000"/>
              </a:lnSpc>
            </a:pPr>
            <a:r>
              <a:rPr lang="ru-RU" altLang="ru-RU" sz="3600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лент </a:t>
            </a:r>
          </a:p>
          <a:p>
            <a:pPr marL="971505" lvl="1" indent="-514350">
              <a:lnSpc>
                <a:spcPct val="150000"/>
              </a:lnSpc>
              <a:buFont typeface="Calibri" panose="020F0502020204030204" pitchFamily="34" charset="0"/>
              <a:buChar char="−"/>
            </a:pPr>
            <a:r>
              <a:rPr lang="ru-RU" altLang="ru-RU" sz="3600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Детали</a:t>
            </a:r>
          </a:p>
          <a:p>
            <a:pPr marL="971505" lvl="1" indent="-514350">
              <a:lnSpc>
                <a:spcPct val="150000"/>
              </a:lnSpc>
              <a:buFont typeface="Calibri" panose="020F0502020204030204" pitchFamily="34" charset="0"/>
              <a:buChar char="−"/>
            </a:pPr>
            <a:r>
              <a:rPr lang="ru-RU" altLang="ru-RU" sz="3600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Сборки</a:t>
            </a:r>
          </a:p>
          <a:p>
            <a:pPr marL="971505" lvl="1" indent="-514350">
              <a:lnSpc>
                <a:spcPct val="150000"/>
              </a:lnSpc>
              <a:buFont typeface="Calibri" panose="020F0502020204030204" pitchFamily="34" charset="0"/>
              <a:buChar char="−"/>
            </a:pPr>
            <a:r>
              <a:rPr lang="ru-RU" altLang="ru-RU" sz="3600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Чертежа</a:t>
            </a:r>
          </a:p>
          <a:p>
            <a:pPr marL="342866" indent="-34286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altLang="ru-RU" sz="3600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Возможность ручной </a:t>
            </a:r>
          </a:p>
          <a:p>
            <a:pPr>
              <a:lnSpc>
                <a:spcPct val="150000"/>
              </a:lnSpc>
            </a:pPr>
            <a:r>
              <a:rPr lang="ru-RU" altLang="ru-RU" sz="3600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конфигурации</a:t>
            </a:r>
          </a:p>
          <a:p>
            <a:pPr marL="342866" indent="-34286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altLang="ru-RU" sz="3600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Привычное расположение команд</a:t>
            </a:r>
          </a:p>
        </p:txBody>
      </p:sp>
    </p:spTree>
    <p:extLst>
      <p:ext uri="{BB962C8B-B14F-4D97-AF65-F5344CB8AC3E}">
        <p14:creationId xmlns:p14="http://schemas.microsoft.com/office/powerpoint/2010/main" val="16779185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>
            <a:extLst>
              <a:ext uri="{FF2B5EF4-FFF2-40B4-BE49-F238E27FC236}">
                <a16:creationId xmlns:a16="http://schemas.microsoft.com/office/drawing/2014/main" id="{CE297E1D-BD62-829C-EFB2-536B2DFD72C5}"/>
              </a:ext>
            </a:extLst>
          </p:cNvPr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/>
            <a:stretch>
              <a:fillRect l="-3297" r="-2576" b="-12932"/>
            </a:stretch>
          </a:blipFill>
        </p:spPr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/>
          <a:srcRect r="20568"/>
          <a:stretch/>
        </p:blipFill>
        <p:spPr>
          <a:xfrm>
            <a:off x="181383" y="1577738"/>
            <a:ext cx="14524359" cy="121901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/>
          <a:srcRect r="21286"/>
          <a:stretch/>
        </p:blipFill>
        <p:spPr>
          <a:xfrm>
            <a:off x="541328" y="2786610"/>
            <a:ext cx="14392979" cy="114282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/>
          <a:srcRect r="27838"/>
          <a:stretch/>
        </p:blipFill>
        <p:spPr>
          <a:xfrm>
            <a:off x="901272" y="4045456"/>
            <a:ext cx="13194963" cy="11333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7"/>
          <a:srcRect r="24286"/>
          <a:stretch/>
        </p:blipFill>
        <p:spPr>
          <a:xfrm>
            <a:off x="1261217" y="5288672"/>
            <a:ext cx="13844514" cy="114282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8"/>
          <a:srcRect r="51775"/>
          <a:stretch/>
        </p:blipFill>
        <p:spPr>
          <a:xfrm>
            <a:off x="1621162" y="6545711"/>
            <a:ext cx="8818040" cy="114282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9"/>
          <a:srcRect r="12598"/>
          <a:stretch/>
        </p:blipFill>
        <p:spPr>
          <a:xfrm>
            <a:off x="1981106" y="7822787"/>
            <a:ext cx="15981684" cy="1142823"/>
          </a:xfrm>
          <a:prstGeom prst="rect">
            <a:avLst/>
          </a:prstGeom>
        </p:spPr>
      </p:pic>
      <p:sp>
        <p:nvSpPr>
          <p:cNvPr id="11" name="Заголовок 6">
            <a:extLst>
              <a:ext uri="{FF2B5EF4-FFF2-40B4-BE49-F238E27FC236}">
                <a16:creationId xmlns:a16="http://schemas.microsoft.com/office/drawing/2014/main" id="{EA9EF77F-0A53-B830-F606-7F56C46BA793}"/>
              </a:ext>
            </a:extLst>
          </p:cNvPr>
          <p:cNvSpPr txBox="1">
            <a:spLocks/>
          </p:cNvSpPr>
          <p:nvPr/>
        </p:nvSpPr>
        <p:spPr>
          <a:xfrm>
            <a:off x="901273" y="605237"/>
            <a:ext cx="14723669" cy="802980"/>
          </a:xfrm>
          <a:prstGeom prst="rect">
            <a:avLst/>
          </a:prstGeom>
        </p:spPr>
        <p:txBody>
          <a:bodyPr vert="horz" lIns="137160" tIns="68580" rIns="137160" bIns="6858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</a:lstStyle>
          <a:p>
            <a:r>
              <a:rPr lang="ru-RU" sz="4200" dirty="0">
                <a:latin typeface="Montserrat" panose="00000500000000000000" pitchFamily="2" charset="-52"/>
              </a:rPr>
              <a:t>Проработанный интерфейс</a:t>
            </a:r>
          </a:p>
        </p:txBody>
      </p:sp>
    </p:spTree>
    <p:extLst>
      <p:ext uri="{BB962C8B-B14F-4D97-AF65-F5344CB8AC3E}">
        <p14:creationId xmlns:p14="http://schemas.microsoft.com/office/powerpoint/2010/main" val="1078062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>
            <a:extLst>
              <a:ext uri="{FF2B5EF4-FFF2-40B4-BE49-F238E27FC236}">
                <a16:creationId xmlns:a16="http://schemas.microsoft.com/office/drawing/2014/main" id="{54CCE1BE-8767-38A8-3826-5816D60FF49A}"/>
              </a:ext>
            </a:extLst>
          </p:cNvPr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/>
            <a:stretch>
              <a:fillRect l="-3297" r="-2576" b="-12932"/>
            </a:stretch>
          </a:blipFill>
        </p:spPr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/>
          <a:srcRect b="9479"/>
          <a:stretch/>
        </p:blipFill>
        <p:spPr>
          <a:xfrm>
            <a:off x="8644930" y="3006029"/>
            <a:ext cx="9439163" cy="576262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4"/>
          <a:srcRect t="87485"/>
          <a:stretch/>
        </p:blipFill>
        <p:spPr>
          <a:xfrm>
            <a:off x="8644930" y="8370283"/>
            <a:ext cx="9439163" cy="79673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4931" y="2913456"/>
            <a:ext cx="9439163" cy="6283629"/>
          </a:xfrm>
          <a:prstGeom prst="rect">
            <a:avLst/>
          </a:prstGeom>
        </p:spPr>
      </p:pic>
      <p:sp>
        <p:nvSpPr>
          <p:cNvPr id="7" name="Заголовок 6"/>
          <p:cNvSpPr>
            <a:spLocks noGrp="1"/>
          </p:cNvSpPr>
          <p:nvPr>
            <p:ph type="title" idx="4294967295"/>
          </p:nvPr>
        </p:nvSpPr>
        <p:spPr>
          <a:xfrm>
            <a:off x="0" y="582613"/>
            <a:ext cx="14724063" cy="803275"/>
          </a:xfrm>
        </p:spPr>
        <p:txBody>
          <a:bodyPr/>
          <a:lstStyle/>
          <a:p>
            <a:r>
              <a:rPr lang="ru-RU" dirty="0">
                <a:latin typeface="Montserrat" panose="00000500000000000000" pitchFamily="2" charset="-52"/>
              </a:rPr>
              <a:t>Современный визуальный стиль 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77411" y="1336536"/>
            <a:ext cx="11845707" cy="41536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866" indent="-34286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3600" dirty="0">
                <a:latin typeface="Montserrat" panose="00000500000000000000" pitchFamily="2" charset="-52"/>
              </a:rPr>
              <a:t>Стандартные настройки визуальных стилей</a:t>
            </a:r>
          </a:p>
          <a:p>
            <a:pPr marL="342866" indent="-34286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3600" dirty="0">
                <a:latin typeface="Montserrat" panose="00000500000000000000" pitchFamily="2" charset="-52"/>
              </a:rPr>
              <a:t>Привычные элементы </a:t>
            </a:r>
          </a:p>
          <a:p>
            <a:pPr>
              <a:lnSpc>
                <a:spcPct val="150000"/>
              </a:lnSpc>
            </a:pPr>
            <a:r>
              <a:rPr lang="ru-RU" sz="3600" dirty="0">
                <a:latin typeface="Montserrat" panose="00000500000000000000" pitchFamily="2" charset="-52"/>
              </a:rPr>
              <a:t>отображения</a:t>
            </a:r>
          </a:p>
          <a:p>
            <a:pPr marL="342866" indent="-34286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3600" dirty="0">
                <a:latin typeface="Montserrat" panose="00000500000000000000" pitchFamily="2" charset="-52"/>
              </a:rPr>
              <a:t>Создание пользовательских </a:t>
            </a:r>
          </a:p>
          <a:p>
            <a:pPr>
              <a:lnSpc>
                <a:spcPct val="150000"/>
              </a:lnSpc>
            </a:pPr>
            <a:r>
              <a:rPr lang="ru-RU" sz="3600" dirty="0">
                <a:latin typeface="Montserrat" panose="00000500000000000000" pitchFamily="2" charset="-52"/>
              </a:rPr>
              <a:t>стилей</a:t>
            </a:r>
            <a:endParaRPr lang="ru-RU" altLang="ru-RU" sz="3600" dirty="0">
              <a:latin typeface="Montserrat" panose="00000500000000000000" pitchFamily="2" charset="-52"/>
              <a:ea typeface="Open Sans Light" panose="020B0306030504020204" pitchFamily="34" charset="0"/>
              <a:cs typeface="Open Sans Light" panose="020B0306030504020204" pitchFamily="34" charset="0"/>
              <a:sym typeface="+mn-ea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1938160" y="5184838"/>
            <a:ext cx="3159473" cy="398218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97632" y="5176569"/>
            <a:ext cx="3159474" cy="4020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0AFE9AA8-6A35-A46C-5435-EEA519919B50}"/>
              </a:ext>
            </a:extLst>
          </p:cNvPr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/>
            <a:stretch>
              <a:fillRect l="-3297" r="-2576" b="-12932"/>
            </a:stretch>
          </a:blipFill>
        </p:spPr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455" y="1711083"/>
            <a:ext cx="9439164" cy="6283629"/>
          </a:xfrm>
          <a:prstGeom prst="rect">
            <a:avLst/>
          </a:prstGeom>
        </p:spPr>
      </p:pic>
      <p:sp>
        <p:nvSpPr>
          <p:cNvPr id="7" name="Заголовок 6"/>
          <p:cNvSpPr>
            <a:spLocks noGrp="1"/>
          </p:cNvSpPr>
          <p:nvPr>
            <p:ph type="title" idx="4294967295"/>
          </p:nvPr>
        </p:nvSpPr>
        <p:spPr>
          <a:xfrm>
            <a:off x="730250" y="582613"/>
            <a:ext cx="17557750" cy="803275"/>
          </a:xfrm>
        </p:spPr>
        <p:txBody>
          <a:bodyPr>
            <a:noAutofit/>
          </a:bodyPr>
          <a:lstStyle/>
          <a:p>
            <a:r>
              <a:rPr lang="ru-RU" dirty="0">
                <a:latin typeface="Montserrat" panose="00000500000000000000" pitchFamily="2" charset="-52"/>
              </a:rPr>
              <a:t>Система координат локатора и управление видом модели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0562706" y="1506501"/>
            <a:ext cx="7245927" cy="66466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866" indent="-34286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altLang="ru-RU" sz="3600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Система координат локатора настроена в соответствии с ГОСТ/ЕСКД и способов навигации в модели</a:t>
            </a:r>
          </a:p>
          <a:p>
            <a:pPr marL="342866" indent="-34286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altLang="ru-RU" sz="3600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Настройки мыши по умолчанию выбраны для работы с </a:t>
            </a:r>
            <a:r>
              <a:rPr lang="en-US" altLang="ru-RU" sz="3600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3D </a:t>
            </a:r>
            <a:r>
              <a:rPr lang="ru-RU" altLang="ru-RU" sz="3600" dirty="0">
                <a:latin typeface="Montserrat" panose="00000500000000000000" pitchFamily="2" charset="-52"/>
                <a:ea typeface="Open Sans Light" panose="020B0306030504020204" pitchFamily="34" charset="0"/>
                <a:cs typeface="Open Sans Light" panose="020B0306030504020204" pitchFamily="34" charset="0"/>
                <a:sym typeface="+mn-ea"/>
              </a:rPr>
              <a:t>моделями</a:t>
            </a:r>
          </a:p>
        </p:txBody>
      </p:sp>
      <p:pic>
        <p:nvPicPr>
          <p:cNvPr id="6" name="Рисунок 5"/>
          <p:cNvPicPr/>
          <p:nvPr/>
        </p:nvPicPr>
        <p:blipFill>
          <a:blip r:embed="rId5"/>
          <a:stretch>
            <a:fillRect/>
          </a:stretch>
        </p:blipFill>
        <p:spPr>
          <a:xfrm>
            <a:off x="479368" y="5852161"/>
            <a:ext cx="5041670" cy="3129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89869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1090</TotalTime>
  <Words>3515</Words>
  <Application>Microsoft Office PowerPoint</Application>
  <PresentationFormat>Произвольный</PresentationFormat>
  <Paragraphs>442</Paragraphs>
  <Slides>35</Slides>
  <Notes>24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41" baseType="lpstr">
      <vt:lpstr>Arial</vt:lpstr>
      <vt:lpstr>Wingdings</vt:lpstr>
      <vt:lpstr>Open Sans Light</vt:lpstr>
      <vt:lpstr>Calibri</vt:lpstr>
      <vt:lpstr>Montserrat</vt:lpstr>
      <vt:lpstr>Office Theme</vt:lpstr>
      <vt:lpstr>Презентация PowerPoint</vt:lpstr>
      <vt:lpstr>ООО «Нанософт Разработка»</vt:lpstr>
      <vt:lpstr>Знакомство с nanoCAD Механика PRO</vt:lpstr>
      <vt:lpstr>Презентация PowerPoint</vt:lpstr>
      <vt:lpstr>Форматы файлов - .dwp и .dwa. Типы документов. </vt:lpstr>
      <vt:lpstr>Проработанный интерфейс</vt:lpstr>
      <vt:lpstr>Презентация PowerPoint</vt:lpstr>
      <vt:lpstr>Современный визуальный стиль </vt:lpstr>
      <vt:lpstr>Система координат локатора и управление видом модели</vt:lpstr>
      <vt:lpstr>Презентация PowerPoint</vt:lpstr>
      <vt:lpstr>Функция определённости эскизной геометрии</vt:lpstr>
      <vt:lpstr>Вспомогательная геометрия</vt:lpstr>
      <vt:lpstr>Параметрические отверстия</vt:lpstr>
      <vt:lpstr>Отверстия в листовом металле. Новые инструменты</vt:lpstr>
      <vt:lpstr>Манипуляции. Новые инструменты</vt:lpstr>
      <vt:lpstr>Фаски и Скругления. Новые инструменты</vt:lpstr>
      <vt:lpstr>3D Примитивы. Новые инструменты</vt:lpstr>
      <vt:lpstr>Сборка (DWA)</vt:lpstr>
      <vt:lpstr>Создание детали в контексте сборки</vt:lpstr>
      <vt:lpstr>История 3D Построений </vt:lpstr>
      <vt:lpstr>Библиотека стандартных изделий</vt:lpstr>
      <vt:lpstr>Анимация – демонстрация работы механических моделей</vt:lpstr>
      <vt:lpstr>Экспорт и импорт файлов</vt:lpstr>
      <vt:lpstr>Что нового в версии 2.0</vt:lpstr>
      <vt:lpstr>Версия Linux</vt:lpstr>
      <vt:lpstr>Версия 2.0 (Н2 2025)</vt:lpstr>
      <vt:lpstr>Каркасное проектирование</vt:lpstr>
      <vt:lpstr>Каркасное проектирование: сварные металлоконструкции</vt:lpstr>
      <vt:lpstr>Каркасное проектирование: сборные металлоконструкции</vt:lpstr>
      <vt:lpstr>Каркасное проектирование: мастера</vt:lpstr>
      <vt:lpstr>Примитивные поверхности C3D</vt:lpstr>
      <vt:lpstr>NURBS-поверхности (собственная математика)</vt:lpstr>
      <vt:lpstr>Преобразование в тела</vt:lpstr>
      <vt:lpstr>Лицензирование</vt:lpstr>
      <vt:lpstr>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MTgroup презентация</dc:title>
  <dc:creator>alex</dc:creator>
  <cp:lastModifiedBy>alex_stm1 alex_stm1</cp:lastModifiedBy>
  <cp:revision>7</cp:revision>
  <dcterms:created xsi:type="dcterms:W3CDTF">2006-08-16T00:00:00Z</dcterms:created>
  <dcterms:modified xsi:type="dcterms:W3CDTF">2025-04-18T08:28:03Z</dcterms:modified>
  <dc:identifier>DAGBEP7UJIQ</dc:identifier>
</cp:coreProperties>
</file>